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  <p:sldMasterId id="214748366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6851650" cx="12179300"/>
  <p:notesSz cx="12179300" cy="6851650"/>
  <p:embeddedFontLst>
    <p:embeddedFont>
      <p:font typeface="Poppins"/>
      <p:regular r:id="rId20"/>
      <p:bold r:id="rId21"/>
      <p:italic r:id="rId22"/>
      <p:boldItalic r:id="rId23"/>
    </p:embeddedFont>
    <p:embeddedFont>
      <p:font typeface="Noto Sans"/>
      <p:regular r:id="rId24"/>
      <p:bold r:id="rId25"/>
      <p:italic r:id="rId26"/>
      <p:boldItalic r:id="rId27"/>
    </p:embeddedFont>
    <p:embeddedFont>
      <p:font typeface="Inter"/>
      <p:regular r:id="rId28"/>
      <p:bold r:id="rId29"/>
      <p:italic r:id="rId30"/>
      <p:boldItalic r:id="rId31"/>
    </p:embeddedFont>
    <p:embeddedFont>
      <p:font typeface="Arial Narrow"/>
      <p:regular r:id="rId32"/>
      <p:bold r:id="rId33"/>
      <p:italic r:id="rId34"/>
      <p:boldItalic r:id="rId35"/>
    </p:embeddedFont>
    <p:embeddedFont>
      <p:font typeface="Tahoma"/>
      <p:regular r:id="rId36"/>
      <p:bold r:id="rId37"/>
    </p:embeddedFont>
    <p:embeddedFont>
      <p:font typeface="Quattrocento Sans"/>
      <p:regular r:id="rId38"/>
      <p:bold r:id="rId39"/>
      <p:italic r:id="rId40"/>
      <p:boldItalic r:id="rId41"/>
    </p:embeddedFont>
    <p:embeddedFont>
      <p:font typeface="Helvetica Neue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8E77479-1180-4E74-BD7E-FC7D3C733700}">
  <a:tblStyle styleId="{B8E77479-1180-4E74-BD7E-FC7D3C733700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QuattrocentoSans-italic.fntdata"/><Relationship Id="rId20" Type="http://schemas.openxmlformats.org/officeDocument/2006/relationships/font" Target="fonts/Poppins-regular.fntdata"/><Relationship Id="rId42" Type="http://schemas.openxmlformats.org/officeDocument/2006/relationships/font" Target="fonts/HelveticaNeue-regular.fntdata"/><Relationship Id="rId41" Type="http://schemas.openxmlformats.org/officeDocument/2006/relationships/font" Target="fonts/QuattrocentoSans-boldItalic.fntdata"/><Relationship Id="rId22" Type="http://schemas.openxmlformats.org/officeDocument/2006/relationships/font" Target="fonts/Poppins-italic.fntdata"/><Relationship Id="rId44" Type="http://schemas.openxmlformats.org/officeDocument/2006/relationships/font" Target="fonts/HelveticaNeue-italic.fntdata"/><Relationship Id="rId21" Type="http://schemas.openxmlformats.org/officeDocument/2006/relationships/font" Target="fonts/Poppins-bold.fntdata"/><Relationship Id="rId43" Type="http://schemas.openxmlformats.org/officeDocument/2006/relationships/font" Target="fonts/HelveticaNeue-bold.fntdata"/><Relationship Id="rId24" Type="http://schemas.openxmlformats.org/officeDocument/2006/relationships/font" Target="fonts/NotoSans-regular.fntdata"/><Relationship Id="rId23" Type="http://schemas.openxmlformats.org/officeDocument/2006/relationships/font" Target="fonts/Poppins-boldItalic.fntdata"/><Relationship Id="rId45" Type="http://schemas.openxmlformats.org/officeDocument/2006/relationships/font" Target="fonts/HelveticaNeue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NotoSans-italic.fntdata"/><Relationship Id="rId25" Type="http://schemas.openxmlformats.org/officeDocument/2006/relationships/font" Target="fonts/NotoSans-bold.fntdata"/><Relationship Id="rId28" Type="http://schemas.openxmlformats.org/officeDocument/2006/relationships/font" Target="fonts/Inter-regular.fntdata"/><Relationship Id="rId27" Type="http://schemas.openxmlformats.org/officeDocument/2006/relationships/font" Target="fonts/NotoSans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Inter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Inter-boldItalic.fntdata"/><Relationship Id="rId30" Type="http://schemas.openxmlformats.org/officeDocument/2006/relationships/font" Target="fonts/Inter-italic.fntdata"/><Relationship Id="rId11" Type="http://schemas.openxmlformats.org/officeDocument/2006/relationships/slide" Target="slides/slide4.xml"/><Relationship Id="rId33" Type="http://schemas.openxmlformats.org/officeDocument/2006/relationships/font" Target="fonts/ArialNarrow-bold.fntdata"/><Relationship Id="rId10" Type="http://schemas.openxmlformats.org/officeDocument/2006/relationships/slide" Target="slides/slide3.xml"/><Relationship Id="rId32" Type="http://schemas.openxmlformats.org/officeDocument/2006/relationships/font" Target="fonts/ArialNarrow-regular.fntdata"/><Relationship Id="rId13" Type="http://schemas.openxmlformats.org/officeDocument/2006/relationships/slide" Target="slides/slide6.xml"/><Relationship Id="rId35" Type="http://schemas.openxmlformats.org/officeDocument/2006/relationships/font" Target="fonts/ArialNarrow-boldItalic.fntdata"/><Relationship Id="rId12" Type="http://schemas.openxmlformats.org/officeDocument/2006/relationships/slide" Target="slides/slide5.xml"/><Relationship Id="rId34" Type="http://schemas.openxmlformats.org/officeDocument/2006/relationships/font" Target="fonts/ArialNarrow-italic.fntdata"/><Relationship Id="rId15" Type="http://schemas.openxmlformats.org/officeDocument/2006/relationships/slide" Target="slides/slide8.xml"/><Relationship Id="rId37" Type="http://schemas.openxmlformats.org/officeDocument/2006/relationships/font" Target="fonts/Tahoma-bold.fntdata"/><Relationship Id="rId14" Type="http://schemas.openxmlformats.org/officeDocument/2006/relationships/slide" Target="slides/slide7.xml"/><Relationship Id="rId36" Type="http://schemas.openxmlformats.org/officeDocument/2006/relationships/font" Target="fonts/Tahoma-regular.fntdata"/><Relationship Id="rId17" Type="http://schemas.openxmlformats.org/officeDocument/2006/relationships/slide" Target="slides/slide10.xml"/><Relationship Id="rId39" Type="http://schemas.openxmlformats.org/officeDocument/2006/relationships/font" Target="fonts/QuattrocentoSans-bold.fntdata"/><Relationship Id="rId16" Type="http://schemas.openxmlformats.org/officeDocument/2006/relationships/slide" Target="slides/slide9.xml"/><Relationship Id="rId38" Type="http://schemas.openxmlformats.org/officeDocument/2006/relationships/font" Target="fonts/QuattrocentoSans-regular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030275" y="513850"/>
            <a:ext cx="8119925" cy="2569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1217925" y="3254525"/>
            <a:ext cx="9743425" cy="30832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9d1f6a0436_0_147:notes"/>
          <p:cNvSpPr txBox="1"/>
          <p:nvPr>
            <p:ph idx="1" type="body"/>
          </p:nvPr>
        </p:nvSpPr>
        <p:spPr>
          <a:xfrm>
            <a:off x="1217925" y="3254525"/>
            <a:ext cx="9743400" cy="30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g39d1f6a0436_0_147:notes"/>
          <p:cNvSpPr/>
          <p:nvPr>
            <p:ph idx="2" type="sldImg"/>
          </p:nvPr>
        </p:nvSpPr>
        <p:spPr>
          <a:xfrm>
            <a:off x="2030275" y="513850"/>
            <a:ext cx="8119800" cy="256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9d1f6a0436_0_63:notes"/>
          <p:cNvSpPr txBox="1"/>
          <p:nvPr>
            <p:ph idx="1" type="body"/>
          </p:nvPr>
        </p:nvSpPr>
        <p:spPr>
          <a:xfrm>
            <a:off x="1217925" y="3254525"/>
            <a:ext cx="9743400" cy="30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g39d1f6a0436_0_63:notes"/>
          <p:cNvSpPr/>
          <p:nvPr>
            <p:ph idx="2" type="sldImg"/>
          </p:nvPr>
        </p:nvSpPr>
        <p:spPr>
          <a:xfrm>
            <a:off x="2030275" y="513850"/>
            <a:ext cx="8119800" cy="256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9d1f6a0436_0_411:notes"/>
          <p:cNvSpPr txBox="1"/>
          <p:nvPr>
            <p:ph idx="1" type="body"/>
          </p:nvPr>
        </p:nvSpPr>
        <p:spPr>
          <a:xfrm>
            <a:off x="1217925" y="3254525"/>
            <a:ext cx="9743400" cy="30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g39d1f6a0436_0_411:notes"/>
          <p:cNvSpPr/>
          <p:nvPr>
            <p:ph idx="2" type="sldImg"/>
          </p:nvPr>
        </p:nvSpPr>
        <p:spPr>
          <a:xfrm>
            <a:off x="2030275" y="513850"/>
            <a:ext cx="8119800" cy="256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0:notes"/>
          <p:cNvSpPr txBox="1"/>
          <p:nvPr>
            <p:ph idx="1" type="body"/>
          </p:nvPr>
        </p:nvSpPr>
        <p:spPr>
          <a:xfrm>
            <a:off x="1217925" y="3254525"/>
            <a:ext cx="9743425" cy="308322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10:notes"/>
          <p:cNvSpPr/>
          <p:nvPr>
            <p:ph idx="2" type="sldImg"/>
          </p:nvPr>
        </p:nvSpPr>
        <p:spPr>
          <a:xfrm>
            <a:off x="2030275" y="513850"/>
            <a:ext cx="8119925" cy="2569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/>
          <p:nvPr>
            <p:ph idx="1" type="body"/>
          </p:nvPr>
        </p:nvSpPr>
        <p:spPr>
          <a:xfrm>
            <a:off x="1217925" y="3254525"/>
            <a:ext cx="9743425" cy="308322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:notes"/>
          <p:cNvSpPr/>
          <p:nvPr>
            <p:ph idx="2" type="sldImg"/>
          </p:nvPr>
        </p:nvSpPr>
        <p:spPr>
          <a:xfrm>
            <a:off x="2030275" y="513850"/>
            <a:ext cx="8119925" cy="2569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:notes"/>
          <p:cNvSpPr txBox="1"/>
          <p:nvPr>
            <p:ph idx="1" type="body"/>
          </p:nvPr>
        </p:nvSpPr>
        <p:spPr>
          <a:xfrm>
            <a:off x="1217925" y="3254525"/>
            <a:ext cx="9743425" cy="308322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3:notes"/>
          <p:cNvSpPr/>
          <p:nvPr>
            <p:ph idx="2" type="sldImg"/>
          </p:nvPr>
        </p:nvSpPr>
        <p:spPr>
          <a:xfrm>
            <a:off x="2030275" y="513850"/>
            <a:ext cx="8119925" cy="2569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/>
          <p:nvPr>
            <p:ph idx="1" type="body"/>
          </p:nvPr>
        </p:nvSpPr>
        <p:spPr>
          <a:xfrm>
            <a:off x="1217925" y="3254525"/>
            <a:ext cx="9743425" cy="308322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5:notes"/>
          <p:cNvSpPr/>
          <p:nvPr>
            <p:ph idx="2" type="sldImg"/>
          </p:nvPr>
        </p:nvSpPr>
        <p:spPr>
          <a:xfrm>
            <a:off x="2030275" y="513850"/>
            <a:ext cx="8119925" cy="2569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6:notes"/>
          <p:cNvSpPr txBox="1"/>
          <p:nvPr>
            <p:ph idx="1" type="body"/>
          </p:nvPr>
        </p:nvSpPr>
        <p:spPr>
          <a:xfrm>
            <a:off x="1217925" y="3254525"/>
            <a:ext cx="9743425" cy="308322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6:notes"/>
          <p:cNvSpPr/>
          <p:nvPr>
            <p:ph idx="2" type="sldImg"/>
          </p:nvPr>
        </p:nvSpPr>
        <p:spPr>
          <a:xfrm>
            <a:off x="2030275" y="513850"/>
            <a:ext cx="8119925" cy="2569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 txBox="1"/>
          <p:nvPr>
            <p:ph idx="1" type="body"/>
          </p:nvPr>
        </p:nvSpPr>
        <p:spPr>
          <a:xfrm>
            <a:off x="1217925" y="3254525"/>
            <a:ext cx="9743425" cy="308322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7:notes"/>
          <p:cNvSpPr/>
          <p:nvPr>
            <p:ph idx="2" type="sldImg"/>
          </p:nvPr>
        </p:nvSpPr>
        <p:spPr>
          <a:xfrm>
            <a:off x="2030275" y="513850"/>
            <a:ext cx="8119925" cy="2569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8:notes"/>
          <p:cNvSpPr txBox="1"/>
          <p:nvPr>
            <p:ph idx="1" type="body"/>
          </p:nvPr>
        </p:nvSpPr>
        <p:spPr>
          <a:xfrm>
            <a:off x="1217925" y="3254525"/>
            <a:ext cx="9743425" cy="308322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8:notes"/>
          <p:cNvSpPr/>
          <p:nvPr>
            <p:ph idx="2" type="sldImg"/>
          </p:nvPr>
        </p:nvSpPr>
        <p:spPr>
          <a:xfrm>
            <a:off x="2030275" y="513850"/>
            <a:ext cx="8119925" cy="2569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9:notes"/>
          <p:cNvSpPr txBox="1"/>
          <p:nvPr>
            <p:ph idx="1" type="body"/>
          </p:nvPr>
        </p:nvSpPr>
        <p:spPr>
          <a:xfrm>
            <a:off x="1217925" y="3254525"/>
            <a:ext cx="9743425" cy="308322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9:notes"/>
          <p:cNvSpPr/>
          <p:nvPr>
            <p:ph idx="2" type="sldImg"/>
          </p:nvPr>
        </p:nvSpPr>
        <p:spPr>
          <a:xfrm>
            <a:off x="2030275" y="513850"/>
            <a:ext cx="8119925" cy="2569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9d1f6a0436_0_14:notes"/>
          <p:cNvSpPr txBox="1"/>
          <p:nvPr>
            <p:ph idx="1" type="body"/>
          </p:nvPr>
        </p:nvSpPr>
        <p:spPr>
          <a:xfrm>
            <a:off x="1217925" y="3254525"/>
            <a:ext cx="9743400" cy="30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g39d1f6a0436_0_14:notes"/>
          <p:cNvSpPr/>
          <p:nvPr>
            <p:ph idx="2" type="sldImg"/>
          </p:nvPr>
        </p:nvSpPr>
        <p:spPr>
          <a:xfrm>
            <a:off x="2030275" y="513850"/>
            <a:ext cx="8119800" cy="256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/>
          <p:nvPr/>
        </p:nvSpPr>
        <p:spPr>
          <a:xfrm>
            <a:off x="0" y="0"/>
            <a:ext cx="12181205" cy="6848475"/>
          </a:xfrm>
          <a:custGeom>
            <a:rect b="b" l="l" r="r" t="t"/>
            <a:pathLst>
              <a:path extrusionOk="0" h="6848475" w="12181205">
                <a:moveTo>
                  <a:pt x="12180802" y="6848192"/>
                </a:moveTo>
                <a:lnTo>
                  <a:pt x="0" y="6848192"/>
                </a:lnTo>
                <a:lnTo>
                  <a:pt x="0" y="0"/>
                </a:lnTo>
                <a:lnTo>
                  <a:pt x="12180802" y="0"/>
                </a:lnTo>
                <a:lnTo>
                  <a:pt x="12180802" y="6848192"/>
                </a:lnTo>
                <a:close/>
              </a:path>
            </a:pathLst>
          </a:custGeom>
          <a:solidFill>
            <a:srgbClr val="F7F9F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" name="Google Shape;14;p2"/>
          <p:cNvSpPr txBox="1"/>
          <p:nvPr>
            <p:ph type="title"/>
          </p:nvPr>
        </p:nvSpPr>
        <p:spPr>
          <a:xfrm>
            <a:off x="586049" y="105553"/>
            <a:ext cx="10901045" cy="14135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500">
                <a:solidFill>
                  <a:srgbClr val="0966C2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143121" y="6372034"/>
            <a:ext cx="3899408" cy="3425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0" type="dt"/>
          </p:nvPr>
        </p:nvSpPr>
        <p:spPr>
          <a:xfrm>
            <a:off x="609282" y="6372034"/>
            <a:ext cx="2802699" cy="3425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773668" y="6372034"/>
            <a:ext cx="2802699" cy="3425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>
            <a:off x="436361" y="314741"/>
            <a:ext cx="105735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350">
                <a:solidFill>
                  <a:srgbClr val="1F4E7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1" type="ftr"/>
          </p:nvPr>
        </p:nvSpPr>
        <p:spPr>
          <a:xfrm>
            <a:off x="4143121" y="6372034"/>
            <a:ext cx="38994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609282" y="6372034"/>
            <a:ext cx="28026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2" type="sldNum"/>
          </p:nvPr>
        </p:nvSpPr>
        <p:spPr>
          <a:xfrm>
            <a:off x="8773668" y="6372034"/>
            <a:ext cx="28026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/>
          <p:nvPr>
            <p:ph idx="11" type="ftr"/>
          </p:nvPr>
        </p:nvSpPr>
        <p:spPr>
          <a:xfrm>
            <a:off x="4143121" y="6372034"/>
            <a:ext cx="38994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idx="10" type="dt"/>
          </p:nvPr>
        </p:nvSpPr>
        <p:spPr>
          <a:xfrm>
            <a:off x="609282" y="6372034"/>
            <a:ext cx="28026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idx="12" type="sldNum"/>
          </p:nvPr>
        </p:nvSpPr>
        <p:spPr>
          <a:xfrm>
            <a:off x="8773668" y="6372034"/>
            <a:ext cx="28026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title"/>
          </p:nvPr>
        </p:nvSpPr>
        <p:spPr>
          <a:xfrm>
            <a:off x="586049" y="105553"/>
            <a:ext cx="10901045" cy="14135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500">
                <a:solidFill>
                  <a:srgbClr val="0966C2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" type="body"/>
          </p:nvPr>
        </p:nvSpPr>
        <p:spPr>
          <a:xfrm>
            <a:off x="5484652" y="2549993"/>
            <a:ext cx="5775325" cy="33216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>
                <a:solidFill>
                  <a:srgbClr val="202529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143121" y="6372034"/>
            <a:ext cx="3899408" cy="3425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609282" y="6372034"/>
            <a:ext cx="2802699" cy="3425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8773668" y="6372034"/>
            <a:ext cx="2802699" cy="3425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586049" y="105553"/>
            <a:ext cx="10901045" cy="14135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500">
                <a:solidFill>
                  <a:srgbClr val="0966C2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609282" y="1575879"/>
            <a:ext cx="5300758" cy="45220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2" type="body"/>
          </p:nvPr>
        </p:nvSpPr>
        <p:spPr>
          <a:xfrm>
            <a:off x="6275609" y="1575879"/>
            <a:ext cx="5300758" cy="45220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4143121" y="6372034"/>
            <a:ext cx="3899408" cy="3425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0" type="dt"/>
          </p:nvPr>
        </p:nvSpPr>
        <p:spPr>
          <a:xfrm>
            <a:off x="609282" y="6372034"/>
            <a:ext cx="2802699" cy="3425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773668" y="6372034"/>
            <a:ext cx="2802699" cy="3425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idx="11" type="ftr"/>
          </p:nvPr>
        </p:nvSpPr>
        <p:spPr>
          <a:xfrm>
            <a:off x="4143121" y="6372034"/>
            <a:ext cx="3899408" cy="3425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609282" y="6372034"/>
            <a:ext cx="2802699" cy="3425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773668" y="6372034"/>
            <a:ext cx="2802699" cy="3425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ctrTitle"/>
          </p:nvPr>
        </p:nvSpPr>
        <p:spPr>
          <a:xfrm>
            <a:off x="913923" y="2124011"/>
            <a:ext cx="10434003" cy="14388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500">
                <a:solidFill>
                  <a:srgbClr val="0966C2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" type="subTitle"/>
          </p:nvPr>
        </p:nvSpPr>
        <p:spPr>
          <a:xfrm>
            <a:off x="1827847" y="3836924"/>
            <a:ext cx="8606155" cy="17129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>
                <a:solidFill>
                  <a:srgbClr val="202529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4143121" y="6372034"/>
            <a:ext cx="3899408" cy="3425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0" type="dt"/>
          </p:nvPr>
        </p:nvSpPr>
        <p:spPr>
          <a:xfrm>
            <a:off x="609282" y="6372034"/>
            <a:ext cx="2802699" cy="3425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8773668" y="6372034"/>
            <a:ext cx="2802699" cy="3425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 1">
  <p:cSld name="OBJECT_1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title"/>
          </p:nvPr>
        </p:nvSpPr>
        <p:spPr>
          <a:xfrm>
            <a:off x="436361" y="314741"/>
            <a:ext cx="105735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350">
                <a:solidFill>
                  <a:srgbClr val="1F4E7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609282" y="1575879"/>
            <a:ext cx="5300700" cy="45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2" type="body"/>
          </p:nvPr>
        </p:nvSpPr>
        <p:spPr>
          <a:xfrm>
            <a:off x="6275609" y="1575879"/>
            <a:ext cx="5300700" cy="45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11" type="ftr"/>
          </p:nvPr>
        </p:nvSpPr>
        <p:spPr>
          <a:xfrm>
            <a:off x="4143121" y="6372034"/>
            <a:ext cx="38994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609282" y="6372034"/>
            <a:ext cx="28026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8773668" y="6372034"/>
            <a:ext cx="28026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obj">
  <p:cSld name="OBJEC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/>
          <p:nvPr>
            <p:ph type="title"/>
          </p:nvPr>
        </p:nvSpPr>
        <p:spPr>
          <a:xfrm>
            <a:off x="436361" y="314741"/>
            <a:ext cx="105735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350">
                <a:solidFill>
                  <a:srgbClr val="1F4E7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" type="body"/>
          </p:nvPr>
        </p:nvSpPr>
        <p:spPr>
          <a:xfrm>
            <a:off x="609282" y="1575879"/>
            <a:ext cx="5300700" cy="45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2" type="body"/>
          </p:nvPr>
        </p:nvSpPr>
        <p:spPr>
          <a:xfrm>
            <a:off x="6275609" y="1575879"/>
            <a:ext cx="5300700" cy="45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143121" y="6372034"/>
            <a:ext cx="38994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0" type="dt"/>
          </p:nvPr>
        </p:nvSpPr>
        <p:spPr>
          <a:xfrm>
            <a:off x="609282" y="6372034"/>
            <a:ext cx="28026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2" type="sldNum"/>
          </p:nvPr>
        </p:nvSpPr>
        <p:spPr>
          <a:xfrm>
            <a:off x="8773668" y="6372034"/>
            <a:ext cx="28026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/>
          <p:nvPr>
            <p:ph type="title"/>
          </p:nvPr>
        </p:nvSpPr>
        <p:spPr>
          <a:xfrm>
            <a:off x="436361" y="314741"/>
            <a:ext cx="105735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350">
                <a:solidFill>
                  <a:srgbClr val="1F4E7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609282" y="1575879"/>
            <a:ext cx="10967100" cy="45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11" type="ftr"/>
          </p:nvPr>
        </p:nvSpPr>
        <p:spPr>
          <a:xfrm>
            <a:off x="4143121" y="6372034"/>
            <a:ext cx="38994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0" type="dt"/>
          </p:nvPr>
        </p:nvSpPr>
        <p:spPr>
          <a:xfrm>
            <a:off x="609282" y="6372034"/>
            <a:ext cx="28026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773668" y="6372034"/>
            <a:ext cx="28026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ctrTitle"/>
          </p:nvPr>
        </p:nvSpPr>
        <p:spPr>
          <a:xfrm>
            <a:off x="913923" y="2124011"/>
            <a:ext cx="10434000" cy="14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350">
                <a:solidFill>
                  <a:srgbClr val="1F4E7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subTitle"/>
          </p:nvPr>
        </p:nvSpPr>
        <p:spPr>
          <a:xfrm>
            <a:off x="1827847" y="3836924"/>
            <a:ext cx="8606100" cy="17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1" type="ftr"/>
          </p:nvPr>
        </p:nvSpPr>
        <p:spPr>
          <a:xfrm>
            <a:off x="4143121" y="6372034"/>
            <a:ext cx="38994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0" type="dt"/>
          </p:nvPr>
        </p:nvSpPr>
        <p:spPr>
          <a:xfrm>
            <a:off x="609282" y="6372034"/>
            <a:ext cx="28026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773668" y="6372034"/>
            <a:ext cx="28026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11975465" cy="6736080"/>
          </a:xfrm>
          <a:custGeom>
            <a:rect b="b" l="l" r="r" t="t"/>
            <a:pathLst>
              <a:path extrusionOk="0" h="6736080" w="11975465">
                <a:moveTo>
                  <a:pt x="11974982" y="6735927"/>
                </a:moveTo>
                <a:lnTo>
                  <a:pt x="0" y="6735927"/>
                </a:lnTo>
                <a:lnTo>
                  <a:pt x="0" y="0"/>
                </a:lnTo>
                <a:lnTo>
                  <a:pt x="11974982" y="0"/>
                </a:lnTo>
                <a:lnTo>
                  <a:pt x="11974982" y="6735927"/>
                </a:lnTo>
                <a:close/>
              </a:path>
            </a:pathLst>
          </a:custGeom>
          <a:solidFill>
            <a:srgbClr val="F7F9F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586049" y="105553"/>
            <a:ext cx="10901045" cy="14135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500" u="none" cap="none" strike="noStrike">
                <a:solidFill>
                  <a:srgbClr val="0966C2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5484652" y="2549993"/>
            <a:ext cx="5775325" cy="33216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202529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143121" y="6372034"/>
            <a:ext cx="3899408" cy="3425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" name="Google Shape;10;p1"/>
          <p:cNvSpPr txBox="1"/>
          <p:nvPr>
            <p:ph idx="10" type="dt"/>
          </p:nvPr>
        </p:nvSpPr>
        <p:spPr>
          <a:xfrm>
            <a:off x="609282" y="6372034"/>
            <a:ext cx="2802699" cy="3425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2" type="sldNum"/>
          </p:nvPr>
        </p:nvSpPr>
        <p:spPr>
          <a:xfrm>
            <a:off x="8773668" y="6372034"/>
            <a:ext cx="2802699" cy="3425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/>
          <p:nvPr/>
        </p:nvSpPr>
        <p:spPr>
          <a:xfrm>
            <a:off x="0" y="0"/>
            <a:ext cx="12181205" cy="6848475"/>
          </a:xfrm>
          <a:custGeom>
            <a:rect b="b" l="l" r="r" t="t"/>
            <a:pathLst>
              <a:path extrusionOk="0" h="6848475" w="12181205">
                <a:moveTo>
                  <a:pt x="12180802" y="6848192"/>
                </a:moveTo>
                <a:lnTo>
                  <a:pt x="0" y="6848192"/>
                </a:lnTo>
                <a:lnTo>
                  <a:pt x="0" y="0"/>
                </a:lnTo>
                <a:lnTo>
                  <a:pt x="12180802" y="0"/>
                </a:lnTo>
                <a:lnTo>
                  <a:pt x="12180802" y="6848192"/>
                </a:lnTo>
                <a:close/>
              </a:path>
            </a:pathLst>
          </a:custGeom>
          <a:solidFill>
            <a:srgbClr val="F7F7F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0" name="Google Shape;50;p8"/>
          <p:cNvSpPr txBox="1"/>
          <p:nvPr>
            <p:ph type="title"/>
          </p:nvPr>
        </p:nvSpPr>
        <p:spPr>
          <a:xfrm>
            <a:off x="436361" y="314741"/>
            <a:ext cx="105735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350" u="none" cap="none" strike="noStrike">
                <a:solidFill>
                  <a:srgbClr val="1F4E7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1" name="Google Shape;51;p8"/>
          <p:cNvSpPr txBox="1"/>
          <p:nvPr>
            <p:ph idx="1" type="body"/>
          </p:nvPr>
        </p:nvSpPr>
        <p:spPr>
          <a:xfrm>
            <a:off x="609282" y="1575879"/>
            <a:ext cx="10967100" cy="45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143121" y="6372034"/>
            <a:ext cx="38994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3" name="Google Shape;53;p8"/>
          <p:cNvSpPr txBox="1"/>
          <p:nvPr>
            <p:ph idx="10" type="dt"/>
          </p:nvPr>
        </p:nvSpPr>
        <p:spPr>
          <a:xfrm>
            <a:off x="609282" y="6372034"/>
            <a:ext cx="28026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773668" y="6372034"/>
            <a:ext cx="28026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20.png"/><Relationship Id="rId5" Type="http://schemas.openxmlformats.org/officeDocument/2006/relationships/image" Target="../media/image6.png"/><Relationship Id="rId6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$PPTXTitle" id="87" name="Google Shape;87;p14"/>
          <p:cNvSpPr txBox="1"/>
          <p:nvPr>
            <p:ph type="title"/>
          </p:nvPr>
        </p:nvSpPr>
        <p:spPr>
          <a:xfrm>
            <a:off x="436361" y="314741"/>
            <a:ext cx="10573500" cy="5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6875">
            <a:spAutoFit/>
          </a:bodyPr>
          <a:lstStyle/>
          <a:p>
            <a:pPr indent="0" lvl="0" marL="16192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50">
                <a:latin typeface="Inter"/>
                <a:ea typeface="Inter"/>
                <a:cs typeface="Inter"/>
                <a:sym typeface="Inter"/>
              </a:rPr>
              <a:t>Влияние исследования на бизнес</a:t>
            </a:r>
            <a:endParaRPr sz="2650"/>
          </a:p>
        </p:txBody>
      </p:sp>
      <p:pic>
        <p:nvPicPr>
          <p:cNvPr descr="Stylized infographic showing interconnected gears and data streams" id="88" name="Google Shape;8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8749" y="1103943"/>
            <a:ext cx="4172533" cy="52764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" name="Google Shape;89;p14"/>
          <p:cNvGrpSpPr/>
          <p:nvPr/>
        </p:nvGrpSpPr>
        <p:grpSpPr>
          <a:xfrm>
            <a:off x="4837175" y="981456"/>
            <a:ext cx="6696455" cy="5596128"/>
            <a:chOff x="4837175" y="981456"/>
            <a:chExt cx="6696455" cy="5596128"/>
          </a:xfrm>
        </p:grpSpPr>
        <p:pic>
          <p:nvPicPr>
            <p:cNvPr id="90" name="Google Shape;90;p1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837175" y="981456"/>
              <a:ext cx="6696455" cy="559612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" name="Google Shape;91;p1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292661" y="1481459"/>
              <a:ext cx="180974" cy="190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" name="Google Shape;92;p14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8571350" y="1481459"/>
              <a:ext cx="187324" cy="190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3" name="Google Shape;93;p14"/>
          <p:cNvSpPr txBox="1"/>
          <p:nvPr/>
        </p:nvSpPr>
        <p:spPr>
          <a:xfrm>
            <a:off x="5669715" y="1250286"/>
            <a:ext cx="2146200" cy="8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17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1F4E78"/>
                </a:solidFill>
                <a:latin typeface="Inter"/>
                <a:ea typeface="Inter"/>
                <a:cs typeface="Inter"/>
                <a:sym typeface="Inter"/>
              </a:rPr>
              <a:t>Безопасность и</a:t>
            </a:r>
            <a:endParaRPr sz="1450">
              <a:latin typeface="Tahoma"/>
              <a:ea typeface="Tahoma"/>
              <a:cs typeface="Tahoma"/>
              <a:sym typeface="Tahoma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47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1F4E78"/>
                </a:solidFill>
                <a:latin typeface="Inter"/>
                <a:ea typeface="Inter"/>
                <a:cs typeface="Inter"/>
                <a:sym typeface="Inter"/>
              </a:rPr>
              <a:t>Compliance</a:t>
            </a:r>
            <a:endParaRPr sz="145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5080" rtl="0" algn="l">
              <a:lnSpc>
                <a:spcPct val="115799"/>
              </a:lnSpc>
              <a:spcBef>
                <a:spcPts val="52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8951579" y="1250286"/>
            <a:ext cx="2058600" cy="8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603250" rtl="0" algn="l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1F4E78"/>
                </a:solidFill>
                <a:latin typeface="Inter"/>
                <a:ea typeface="Inter"/>
                <a:cs typeface="Inter"/>
                <a:sym typeface="Inter"/>
              </a:rPr>
              <a:t>Операционная Эффективность</a:t>
            </a:r>
            <a:endParaRPr sz="1450">
              <a:latin typeface="Tahoma"/>
              <a:ea typeface="Tahoma"/>
              <a:cs typeface="Tahoma"/>
              <a:sym typeface="Tahoma"/>
            </a:endParaRPr>
          </a:p>
          <a:p>
            <a:pPr indent="0" lvl="0" marL="457200" marR="34290" rtl="0" algn="l">
              <a:lnSpc>
                <a:spcPct val="115799"/>
              </a:lnSpc>
              <a:spcBef>
                <a:spcPts val="52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5288480" y="4084989"/>
            <a:ext cx="26142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3669A2"/>
                </a:solidFill>
                <a:latin typeface="Inter"/>
                <a:ea typeface="Inter"/>
                <a:cs typeface="Inter"/>
                <a:sym typeface="Inter"/>
              </a:rPr>
              <a:t>	</a:t>
            </a:r>
            <a:r>
              <a:rPr lang="en-US" sz="1450">
                <a:solidFill>
                  <a:srgbClr val="1F4E78"/>
                </a:solidFill>
                <a:latin typeface="Inter"/>
                <a:ea typeface="Inter"/>
                <a:cs typeface="Inter"/>
                <a:sym typeface="Inter"/>
              </a:rPr>
              <a:t>Монетизация Данных</a:t>
            </a:r>
            <a:endParaRPr sz="145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8951579" y="3982079"/>
            <a:ext cx="2094300" cy="8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-12700" lvl="0" marL="12700" marR="682625" rtl="0" algn="ctr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1F4E78"/>
                </a:solidFill>
                <a:latin typeface="Inter"/>
                <a:ea typeface="Inter"/>
                <a:cs typeface="Inter"/>
                <a:sym typeface="Inter"/>
              </a:rPr>
              <a:t>Конкурентные Преимущества</a:t>
            </a:r>
            <a:endParaRPr sz="145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5080" rtl="0" algn="l">
              <a:lnSpc>
                <a:spcPct val="115799"/>
              </a:lnSpc>
              <a:spcBef>
                <a:spcPts val="52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3"/>
          <p:cNvSpPr/>
          <p:nvPr/>
        </p:nvSpPr>
        <p:spPr>
          <a:xfrm>
            <a:off x="-950" y="1588"/>
            <a:ext cx="12181205" cy="6848475"/>
          </a:xfrm>
          <a:custGeom>
            <a:rect b="b" l="l" r="r" t="t"/>
            <a:pathLst>
              <a:path extrusionOk="0" h="6848475" w="12181205">
                <a:moveTo>
                  <a:pt x="12180802" y="6848192"/>
                </a:moveTo>
                <a:lnTo>
                  <a:pt x="0" y="6848192"/>
                </a:lnTo>
                <a:lnTo>
                  <a:pt x="0" y="0"/>
                </a:lnTo>
                <a:lnTo>
                  <a:pt x="12180802" y="0"/>
                </a:lnTo>
                <a:lnTo>
                  <a:pt x="12180802" y="6848192"/>
                </a:lnTo>
                <a:close/>
              </a:path>
            </a:pathLst>
          </a:custGeom>
          <a:solidFill>
            <a:srgbClr val="F7F9F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descr="$PPTXTitle" id="295" name="Google Shape;295;p23"/>
          <p:cNvSpPr txBox="1"/>
          <p:nvPr>
            <p:ph type="title"/>
          </p:nvPr>
        </p:nvSpPr>
        <p:spPr>
          <a:xfrm>
            <a:off x="539271" y="408295"/>
            <a:ext cx="4022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50">
                <a:latin typeface="Poppins"/>
                <a:ea typeface="Poppins"/>
                <a:cs typeface="Poppins"/>
                <a:sym typeface="Poppins"/>
              </a:rPr>
              <a:t>Риски, ROI и внедрение</a:t>
            </a:r>
            <a:endParaRPr sz="2650"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296" name="Google Shape;296;p23"/>
          <p:cNvGrpSpPr/>
          <p:nvPr/>
        </p:nvGrpSpPr>
        <p:grpSpPr>
          <a:xfrm>
            <a:off x="556649" y="1052488"/>
            <a:ext cx="3536950" cy="2030730"/>
            <a:chOff x="556649" y="1052488"/>
            <a:chExt cx="3536950" cy="2030730"/>
          </a:xfrm>
        </p:grpSpPr>
        <p:sp>
          <p:nvSpPr>
            <p:cNvPr id="297" name="Google Shape;297;p23"/>
            <p:cNvSpPr/>
            <p:nvPr/>
          </p:nvSpPr>
          <p:spPr>
            <a:xfrm>
              <a:off x="556649" y="1052488"/>
              <a:ext cx="3536950" cy="2030730"/>
            </a:xfrm>
            <a:custGeom>
              <a:rect b="b" l="l" r="r" t="t"/>
              <a:pathLst>
                <a:path extrusionOk="0" h="2030730" w="3536950">
                  <a:moveTo>
                    <a:pt x="3470802" y="2030133"/>
                  </a:moveTo>
                  <a:lnTo>
                    <a:pt x="65558" y="2030133"/>
                  </a:lnTo>
                  <a:lnTo>
                    <a:pt x="60995" y="2029684"/>
                  </a:lnTo>
                  <a:lnTo>
                    <a:pt x="23808" y="2012840"/>
                  </a:lnTo>
                  <a:lnTo>
                    <a:pt x="2247" y="1978175"/>
                  </a:lnTo>
                  <a:lnTo>
                    <a:pt x="0" y="1964574"/>
                  </a:lnTo>
                  <a:lnTo>
                    <a:pt x="0" y="1959967"/>
                  </a:lnTo>
                  <a:lnTo>
                    <a:pt x="0" y="65558"/>
                  </a:lnTo>
                  <a:lnTo>
                    <a:pt x="14384" y="27353"/>
                  </a:lnTo>
                  <a:lnTo>
                    <a:pt x="47571" y="3577"/>
                  </a:lnTo>
                  <a:lnTo>
                    <a:pt x="65558" y="0"/>
                  </a:lnTo>
                  <a:lnTo>
                    <a:pt x="3470802" y="0"/>
                  </a:lnTo>
                  <a:lnTo>
                    <a:pt x="3509008" y="14384"/>
                  </a:lnTo>
                  <a:lnTo>
                    <a:pt x="3532783" y="47570"/>
                  </a:lnTo>
                  <a:lnTo>
                    <a:pt x="3536361" y="65558"/>
                  </a:lnTo>
                  <a:lnTo>
                    <a:pt x="3536361" y="1964574"/>
                  </a:lnTo>
                  <a:lnTo>
                    <a:pt x="3521977" y="2002780"/>
                  </a:lnTo>
                  <a:lnTo>
                    <a:pt x="3488790" y="2026555"/>
                  </a:lnTo>
                  <a:lnTo>
                    <a:pt x="3475365" y="2029684"/>
                  </a:lnTo>
                  <a:lnTo>
                    <a:pt x="3470802" y="203013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98" name="Google Shape;298;p23"/>
            <p:cNvSpPr/>
            <p:nvPr/>
          </p:nvSpPr>
          <p:spPr>
            <a:xfrm>
              <a:off x="556649" y="1052488"/>
              <a:ext cx="3536950" cy="2030730"/>
            </a:xfrm>
            <a:custGeom>
              <a:rect b="b" l="l" r="r" t="t"/>
              <a:pathLst>
                <a:path extrusionOk="0" h="2030730" w="3536950">
                  <a:moveTo>
                    <a:pt x="0" y="1959967"/>
                  </a:moveTo>
                  <a:lnTo>
                    <a:pt x="0" y="70165"/>
                  </a:lnTo>
                  <a:lnTo>
                    <a:pt x="0" y="65558"/>
                  </a:lnTo>
                  <a:lnTo>
                    <a:pt x="449" y="60995"/>
                  </a:lnTo>
                  <a:lnTo>
                    <a:pt x="17293" y="23808"/>
                  </a:lnTo>
                  <a:lnTo>
                    <a:pt x="20551" y="20551"/>
                  </a:lnTo>
                  <a:lnTo>
                    <a:pt x="23808" y="17293"/>
                  </a:lnTo>
                  <a:lnTo>
                    <a:pt x="27353" y="14384"/>
                  </a:lnTo>
                  <a:lnTo>
                    <a:pt x="31183" y="11825"/>
                  </a:lnTo>
                  <a:lnTo>
                    <a:pt x="35014" y="9265"/>
                  </a:lnTo>
                  <a:lnTo>
                    <a:pt x="65558" y="0"/>
                  </a:lnTo>
                  <a:lnTo>
                    <a:pt x="70165" y="0"/>
                  </a:lnTo>
                  <a:lnTo>
                    <a:pt x="3466196" y="0"/>
                  </a:lnTo>
                  <a:lnTo>
                    <a:pt x="3470802" y="0"/>
                  </a:lnTo>
                  <a:lnTo>
                    <a:pt x="3475365" y="449"/>
                  </a:lnTo>
                  <a:lnTo>
                    <a:pt x="3505177" y="11825"/>
                  </a:lnTo>
                  <a:lnTo>
                    <a:pt x="3509008" y="14384"/>
                  </a:lnTo>
                  <a:lnTo>
                    <a:pt x="3512553" y="17293"/>
                  </a:lnTo>
                  <a:lnTo>
                    <a:pt x="3515810" y="20551"/>
                  </a:lnTo>
                  <a:lnTo>
                    <a:pt x="3519068" y="23808"/>
                  </a:lnTo>
                  <a:lnTo>
                    <a:pt x="3535013" y="56477"/>
                  </a:lnTo>
                  <a:lnTo>
                    <a:pt x="3535912" y="60995"/>
                  </a:lnTo>
                  <a:lnTo>
                    <a:pt x="3536361" y="65558"/>
                  </a:lnTo>
                  <a:lnTo>
                    <a:pt x="3536361" y="70165"/>
                  </a:lnTo>
                  <a:lnTo>
                    <a:pt x="3536361" y="1959967"/>
                  </a:lnTo>
                  <a:lnTo>
                    <a:pt x="3536361" y="1964574"/>
                  </a:lnTo>
                  <a:lnTo>
                    <a:pt x="3535911" y="1969137"/>
                  </a:lnTo>
                  <a:lnTo>
                    <a:pt x="3535012" y="1973656"/>
                  </a:lnTo>
                  <a:lnTo>
                    <a:pt x="3534114" y="1978175"/>
                  </a:lnTo>
                  <a:lnTo>
                    <a:pt x="3515810" y="2009582"/>
                  </a:lnTo>
                  <a:lnTo>
                    <a:pt x="3512553" y="2012840"/>
                  </a:lnTo>
                  <a:lnTo>
                    <a:pt x="3509008" y="2015748"/>
                  </a:lnTo>
                  <a:lnTo>
                    <a:pt x="3505177" y="2018308"/>
                  </a:lnTo>
                  <a:lnTo>
                    <a:pt x="3501347" y="2020867"/>
                  </a:lnTo>
                  <a:lnTo>
                    <a:pt x="3470802" y="2030133"/>
                  </a:lnTo>
                  <a:lnTo>
                    <a:pt x="3466196" y="2030133"/>
                  </a:lnTo>
                  <a:lnTo>
                    <a:pt x="70165" y="2030133"/>
                  </a:lnTo>
                  <a:lnTo>
                    <a:pt x="65558" y="2030133"/>
                  </a:lnTo>
                  <a:lnTo>
                    <a:pt x="60995" y="2029684"/>
                  </a:lnTo>
                  <a:lnTo>
                    <a:pt x="23808" y="2012840"/>
                  </a:lnTo>
                  <a:lnTo>
                    <a:pt x="2247" y="1978175"/>
                  </a:lnTo>
                  <a:lnTo>
                    <a:pt x="0" y="1964574"/>
                  </a:lnTo>
                  <a:lnTo>
                    <a:pt x="0" y="1959967"/>
                  </a:lnTo>
                  <a:close/>
                </a:path>
              </a:pathLst>
            </a:custGeom>
            <a:noFill/>
            <a:ln cap="flat" cmpd="sng" w="9525">
              <a:solidFill>
                <a:srgbClr val="CDD4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299" name="Google Shape;299;p23"/>
          <p:cNvSpPr txBox="1"/>
          <p:nvPr/>
        </p:nvSpPr>
        <p:spPr>
          <a:xfrm>
            <a:off x="698314" y="1212864"/>
            <a:ext cx="26328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Дополнительные риски и меры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0" name="Google Shape;300;p23"/>
          <p:cNvSpPr txBox="1"/>
          <p:nvPr/>
        </p:nvSpPr>
        <p:spPr>
          <a:xfrm>
            <a:off x="753277" y="1671281"/>
            <a:ext cx="11025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5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EF4444"/>
                </a:solidFill>
                <a:latin typeface="Poppins"/>
                <a:ea typeface="Poppins"/>
                <a:cs typeface="Poppins"/>
                <a:sym typeface="Poppins"/>
              </a:rPr>
              <a:t>	</a:t>
            </a:r>
            <a:r>
              <a:rPr lang="en-US" sz="10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Приватность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1" name="Google Shape;301;p23"/>
          <p:cNvSpPr txBox="1"/>
          <p:nvPr/>
        </p:nvSpPr>
        <p:spPr>
          <a:xfrm>
            <a:off x="2401007" y="1547789"/>
            <a:ext cx="1327200" cy="3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63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4A5462"/>
                </a:solidFill>
                <a:latin typeface="Poppins"/>
                <a:ea typeface="Poppins"/>
                <a:cs typeface="Poppins"/>
                <a:sym typeface="Poppins"/>
              </a:rPr>
              <a:t>DPIA, шифрование в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275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4A5462"/>
                </a:solidFill>
                <a:latin typeface="Poppins"/>
                <a:ea typeface="Poppins"/>
                <a:cs typeface="Poppins"/>
                <a:sym typeface="Poppins"/>
              </a:rPr>
              <a:t>SQLite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2" name="Google Shape;302;p23"/>
          <p:cNvSpPr txBox="1"/>
          <p:nvPr/>
        </p:nvSpPr>
        <p:spPr>
          <a:xfrm>
            <a:off x="745091" y="2157765"/>
            <a:ext cx="1557600" cy="1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5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E9B308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0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Масштабируемость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3" name="Google Shape;303;p23"/>
          <p:cNvSpPr txBox="1"/>
          <p:nvPr/>
        </p:nvSpPr>
        <p:spPr>
          <a:xfrm>
            <a:off x="2401007" y="2034273"/>
            <a:ext cx="11844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0" lvl="0" marL="12700" marR="5080" rtl="0" algn="l">
              <a:lnSpc>
                <a:spcPct val="12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4A5462"/>
                </a:solidFill>
                <a:latin typeface="Poppins"/>
                <a:ea typeface="Poppins"/>
                <a:cs typeface="Poppins"/>
                <a:sym typeface="Poppins"/>
              </a:rPr>
              <a:t>Миграция на AWS SageMaker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4" name="Google Shape;304;p23"/>
          <p:cNvSpPr txBox="1"/>
          <p:nvPr/>
        </p:nvSpPr>
        <p:spPr>
          <a:xfrm>
            <a:off x="997689" y="2520756"/>
            <a:ext cx="6033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0" lvl="0" marL="12700" marR="5080" rtl="0" algn="l">
              <a:lnSpc>
                <a:spcPct val="12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Внешние факторы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5" name="Google Shape;305;p23"/>
          <p:cNvSpPr txBox="1"/>
          <p:nvPr/>
        </p:nvSpPr>
        <p:spPr>
          <a:xfrm>
            <a:off x="2157765" y="2644249"/>
            <a:ext cx="1750800" cy="1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5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9CA2AF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  <a:r>
              <a:rPr lang="en-US" sz="1000">
                <a:solidFill>
                  <a:srgbClr val="4A5462"/>
                </a:solidFill>
                <a:latin typeface="Poppins"/>
                <a:ea typeface="Poppins"/>
                <a:cs typeface="Poppins"/>
                <a:sym typeface="Poppins"/>
              </a:rPr>
              <a:t>Мониторинг регуляций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306" name="Google Shape;306;p23"/>
          <p:cNvGrpSpPr/>
          <p:nvPr/>
        </p:nvGrpSpPr>
        <p:grpSpPr>
          <a:xfrm>
            <a:off x="556649" y="3316508"/>
            <a:ext cx="3536950" cy="1768475"/>
            <a:chOff x="556649" y="3316508"/>
            <a:chExt cx="3536950" cy="1768475"/>
          </a:xfrm>
        </p:grpSpPr>
        <p:sp>
          <p:nvSpPr>
            <p:cNvPr id="307" name="Google Shape;307;p23"/>
            <p:cNvSpPr/>
            <p:nvPr/>
          </p:nvSpPr>
          <p:spPr>
            <a:xfrm>
              <a:off x="556649" y="3316508"/>
              <a:ext cx="3536950" cy="1768475"/>
            </a:xfrm>
            <a:custGeom>
              <a:rect b="b" l="l" r="r" t="t"/>
              <a:pathLst>
                <a:path extrusionOk="0" h="1768475" w="3536950">
                  <a:moveTo>
                    <a:pt x="3470802" y="1768180"/>
                  </a:moveTo>
                  <a:lnTo>
                    <a:pt x="65558" y="1768180"/>
                  </a:lnTo>
                  <a:lnTo>
                    <a:pt x="60995" y="1767730"/>
                  </a:lnTo>
                  <a:lnTo>
                    <a:pt x="23808" y="1750886"/>
                  </a:lnTo>
                  <a:lnTo>
                    <a:pt x="2247" y="1716221"/>
                  </a:lnTo>
                  <a:lnTo>
                    <a:pt x="0" y="1702621"/>
                  </a:lnTo>
                  <a:lnTo>
                    <a:pt x="0" y="1698015"/>
                  </a:lnTo>
                  <a:lnTo>
                    <a:pt x="0" y="65558"/>
                  </a:lnTo>
                  <a:lnTo>
                    <a:pt x="14384" y="27352"/>
                  </a:lnTo>
                  <a:lnTo>
                    <a:pt x="47571" y="3577"/>
                  </a:lnTo>
                  <a:lnTo>
                    <a:pt x="65558" y="0"/>
                  </a:lnTo>
                  <a:lnTo>
                    <a:pt x="3470802" y="0"/>
                  </a:lnTo>
                  <a:lnTo>
                    <a:pt x="3509008" y="14384"/>
                  </a:lnTo>
                  <a:lnTo>
                    <a:pt x="3532783" y="47570"/>
                  </a:lnTo>
                  <a:lnTo>
                    <a:pt x="3536361" y="65558"/>
                  </a:lnTo>
                  <a:lnTo>
                    <a:pt x="3536361" y="1702621"/>
                  </a:lnTo>
                  <a:lnTo>
                    <a:pt x="3521977" y="1740827"/>
                  </a:lnTo>
                  <a:lnTo>
                    <a:pt x="3488790" y="1764601"/>
                  </a:lnTo>
                  <a:lnTo>
                    <a:pt x="3475365" y="1767730"/>
                  </a:lnTo>
                  <a:lnTo>
                    <a:pt x="3470802" y="17681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556649" y="3316508"/>
              <a:ext cx="3536950" cy="1768475"/>
            </a:xfrm>
            <a:custGeom>
              <a:rect b="b" l="l" r="r" t="t"/>
              <a:pathLst>
                <a:path extrusionOk="0" h="1768475" w="3536950">
                  <a:moveTo>
                    <a:pt x="0" y="1698015"/>
                  </a:moveTo>
                  <a:lnTo>
                    <a:pt x="0" y="70165"/>
                  </a:lnTo>
                  <a:lnTo>
                    <a:pt x="0" y="65558"/>
                  </a:lnTo>
                  <a:lnTo>
                    <a:pt x="449" y="60995"/>
                  </a:lnTo>
                  <a:lnTo>
                    <a:pt x="1348" y="56477"/>
                  </a:lnTo>
                  <a:lnTo>
                    <a:pt x="2247" y="51958"/>
                  </a:lnTo>
                  <a:lnTo>
                    <a:pt x="3577" y="47570"/>
                  </a:lnTo>
                  <a:lnTo>
                    <a:pt x="5340" y="43314"/>
                  </a:lnTo>
                  <a:lnTo>
                    <a:pt x="7104" y="39057"/>
                  </a:lnTo>
                  <a:lnTo>
                    <a:pt x="9265" y="35014"/>
                  </a:lnTo>
                  <a:lnTo>
                    <a:pt x="11825" y="31183"/>
                  </a:lnTo>
                  <a:lnTo>
                    <a:pt x="14384" y="27352"/>
                  </a:lnTo>
                  <a:lnTo>
                    <a:pt x="17293" y="23808"/>
                  </a:lnTo>
                  <a:lnTo>
                    <a:pt x="20551" y="20550"/>
                  </a:lnTo>
                  <a:lnTo>
                    <a:pt x="23808" y="17292"/>
                  </a:lnTo>
                  <a:lnTo>
                    <a:pt x="27353" y="14384"/>
                  </a:lnTo>
                  <a:lnTo>
                    <a:pt x="56477" y="1348"/>
                  </a:lnTo>
                  <a:lnTo>
                    <a:pt x="60995" y="449"/>
                  </a:lnTo>
                  <a:lnTo>
                    <a:pt x="65558" y="0"/>
                  </a:lnTo>
                  <a:lnTo>
                    <a:pt x="70165" y="0"/>
                  </a:lnTo>
                  <a:lnTo>
                    <a:pt x="3466196" y="0"/>
                  </a:lnTo>
                  <a:lnTo>
                    <a:pt x="3470802" y="0"/>
                  </a:lnTo>
                  <a:lnTo>
                    <a:pt x="3475365" y="449"/>
                  </a:lnTo>
                  <a:lnTo>
                    <a:pt x="3505177" y="11824"/>
                  </a:lnTo>
                  <a:lnTo>
                    <a:pt x="3509008" y="14384"/>
                  </a:lnTo>
                  <a:lnTo>
                    <a:pt x="3512553" y="17292"/>
                  </a:lnTo>
                  <a:lnTo>
                    <a:pt x="3515810" y="20550"/>
                  </a:lnTo>
                  <a:lnTo>
                    <a:pt x="3519068" y="23808"/>
                  </a:lnTo>
                  <a:lnTo>
                    <a:pt x="3535013" y="56476"/>
                  </a:lnTo>
                  <a:lnTo>
                    <a:pt x="3535912" y="60995"/>
                  </a:lnTo>
                  <a:lnTo>
                    <a:pt x="3536361" y="65558"/>
                  </a:lnTo>
                  <a:lnTo>
                    <a:pt x="3536361" y="70165"/>
                  </a:lnTo>
                  <a:lnTo>
                    <a:pt x="3536361" y="1698015"/>
                  </a:lnTo>
                  <a:lnTo>
                    <a:pt x="3536361" y="1702621"/>
                  </a:lnTo>
                  <a:lnTo>
                    <a:pt x="3535911" y="1707184"/>
                  </a:lnTo>
                  <a:lnTo>
                    <a:pt x="3535012" y="1711703"/>
                  </a:lnTo>
                  <a:lnTo>
                    <a:pt x="3534114" y="1716221"/>
                  </a:lnTo>
                  <a:lnTo>
                    <a:pt x="3532783" y="1720609"/>
                  </a:lnTo>
                  <a:lnTo>
                    <a:pt x="3531020" y="1724865"/>
                  </a:lnTo>
                  <a:lnTo>
                    <a:pt x="3529257" y="1729122"/>
                  </a:lnTo>
                  <a:lnTo>
                    <a:pt x="3515810" y="1747629"/>
                  </a:lnTo>
                  <a:lnTo>
                    <a:pt x="3512553" y="1750886"/>
                  </a:lnTo>
                  <a:lnTo>
                    <a:pt x="3475365" y="1767730"/>
                  </a:lnTo>
                  <a:lnTo>
                    <a:pt x="3466196" y="1768180"/>
                  </a:lnTo>
                  <a:lnTo>
                    <a:pt x="70165" y="1768180"/>
                  </a:lnTo>
                  <a:lnTo>
                    <a:pt x="31183" y="1756354"/>
                  </a:lnTo>
                  <a:lnTo>
                    <a:pt x="20551" y="1747629"/>
                  </a:lnTo>
                  <a:lnTo>
                    <a:pt x="17293" y="1744371"/>
                  </a:lnTo>
                  <a:lnTo>
                    <a:pt x="5341" y="1724865"/>
                  </a:lnTo>
                  <a:lnTo>
                    <a:pt x="3577" y="1720609"/>
                  </a:lnTo>
                  <a:lnTo>
                    <a:pt x="2247" y="1716221"/>
                  </a:lnTo>
                  <a:lnTo>
                    <a:pt x="1348" y="1711703"/>
                  </a:lnTo>
                  <a:lnTo>
                    <a:pt x="449" y="1707184"/>
                  </a:lnTo>
                  <a:lnTo>
                    <a:pt x="0" y="1702621"/>
                  </a:lnTo>
                  <a:lnTo>
                    <a:pt x="0" y="1698015"/>
                  </a:lnTo>
                  <a:close/>
                </a:path>
              </a:pathLst>
            </a:custGeom>
            <a:noFill/>
            <a:ln cap="flat" cmpd="sng" w="9525">
              <a:solidFill>
                <a:srgbClr val="CDD4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309" name="Google Shape;309;p23"/>
          <p:cNvSpPr txBox="1"/>
          <p:nvPr/>
        </p:nvSpPr>
        <p:spPr>
          <a:xfrm>
            <a:off x="698314" y="3476884"/>
            <a:ext cx="2301300" cy="14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Инвестиции (капекс/опекс)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132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Разработка ПО: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12700" marR="1304925" rtl="0" algn="l">
              <a:lnSpc>
                <a:spcPct val="147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Оборудование: Интеграция: Обучение: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565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Ежегодная поддержка: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0" name="Google Shape;310;p23"/>
          <p:cNvSpPr txBox="1"/>
          <p:nvPr/>
        </p:nvSpPr>
        <p:spPr>
          <a:xfrm>
            <a:off x="3465336" y="3774387"/>
            <a:ext cx="4833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3800">
            <a:spAutoFit/>
          </a:bodyPr>
          <a:lstStyle/>
          <a:p>
            <a:pPr indent="0" lvl="0" marL="0" marR="508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40 млн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5080" rtl="0" algn="r">
              <a:lnSpc>
                <a:spcPct val="100000"/>
              </a:lnSpc>
              <a:spcBef>
                <a:spcPts val="57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40 млн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5080" rtl="0" algn="r">
              <a:lnSpc>
                <a:spcPct val="100000"/>
              </a:lnSpc>
              <a:spcBef>
                <a:spcPts val="565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15 млн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5080" rtl="0" algn="r">
              <a:lnSpc>
                <a:spcPct val="100000"/>
              </a:lnSpc>
              <a:spcBef>
                <a:spcPts val="57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5 млн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5080" rtl="0" algn="r">
              <a:lnSpc>
                <a:spcPct val="100000"/>
              </a:lnSpc>
              <a:spcBef>
                <a:spcPts val="565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10 млн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1" name="Google Shape;311;p23"/>
          <p:cNvSpPr/>
          <p:nvPr/>
        </p:nvSpPr>
        <p:spPr>
          <a:xfrm>
            <a:off x="4322220" y="1047810"/>
            <a:ext cx="3536950" cy="4182110"/>
          </a:xfrm>
          <a:custGeom>
            <a:rect b="b" l="l" r="r" t="t"/>
            <a:pathLst>
              <a:path extrusionOk="0" h="4182110" w="3536950">
                <a:moveTo>
                  <a:pt x="3466431" y="4181888"/>
                </a:moveTo>
                <a:lnTo>
                  <a:pt x="69929" y="4181888"/>
                </a:lnTo>
                <a:lnTo>
                  <a:pt x="65061" y="4181408"/>
                </a:lnTo>
                <a:lnTo>
                  <a:pt x="29176" y="4166544"/>
                </a:lnTo>
                <a:lnTo>
                  <a:pt x="3816" y="4131145"/>
                </a:lnTo>
                <a:lnTo>
                  <a:pt x="0" y="4111958"/>
                </a:lnTo>
                <a:lnTo>
                  <a:pt x="0" y="4107044"/>
                </a:lnTo>
                <a:lnTo>
                  <a:pt x="0" y="69929"/>
                </a:lnTo>
                <a:lnTo>
                  <a:pt x="15343" y="29176"/>
                </a:lnTo>
                <a:lnTo>
                  <a:pt x="50742" y="3816"/>
                </a:lnTo>
                <a:lnTo>
                  <a:pt x="69929" y="0"/>
                </a:lnTo>
                <a:lnTo>
                  <a:pt x="3466431" y="0"/>
                </a:lnTo>
                <a:lnTo>
                  <a:pt x="3507184" y="15343"/>
                </a:lnTo>
                <a:lnTo>
                  <a:pt x="3532544" y="50742"/>
                </a:lnTo>
                <a:lnTo>
                  <a:pt x="3536361" y="69929"/>
                </a:lnTo>
                <a:lnTo>
                  <a:pt x="3536361" y="4111958"/>
                </a:lnTo>
                <a:lnTo>
                  <a:pt x="3521017" y="4152710"/>
                </a:lnTo>
                <a:lnTo>
                  <a:pt x="3485618" y="4178071"/>
                </a:lnTo>
                <a:lnTo>
                  <a:pt x="3471299" y="4181408"/>
                </a:lnTo>
                <a:lnTo>
                  <a:pt x="3466431" y="4181888"/>
                </a:lnTo>
                <a:close/>
              </a:path>
            </a:pathLst>
          </a:custGeom>
          <a:solidFill>
            <a:srgbClr val="E8ECE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2" name="Google Shape;312;p23"/>
          <p:cNvSpPr txBox="1"/>
          <p:nvPr/>
        </p:nvSpPr>
        <p:spPr>
          <a:xfrm>
            <a:off x="4845119" y="1203509"/>
            <a:ext cx="24906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Анализ чувствительности ROI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3" name="Google Shape;313;p23"/>
          <p:cNvSpPr/>
          <p:nvPr/>
        </p:nvSpPr>
        <p:spPr>
          <a:xfrm>
            <a:off x="4471898" y="1609140"/>
            <a:ext cx="3237229" cy="1272539"/>
          </a:xfrm>
          <a:custGeom>
            <a:rect b="b" l="l" r="r" t="t"/>
            <a:pathLst>
              <a:path extrusionOk="0" h="1272539" w="3237229">
                <a:moveTo>
                  <a:pt x="3236988" y="763460"/>
                </a:moveTo>
                <a:lnTo>
                  <a:pt x="3217938" y="724852"/>
                </a:lnTo>
                <a:lnTo>
                  <a:pt x="3184537" y="711022"/>
                </a:lnTo>
                <a:lnTo>
                  <a:pt x="52451" y="711022"/>
                </a:lnTo>
                <a:lnTo>
                  <a:pt x="13843" y="730059"/>
                </a:lnTo>
                <a:lnTo>
                  <a:pt x="0" y="763460"/>
                </a:lnTo>
                <a:lnTo>
                  <a:pt x="0" y="1216215"/>
                </a:lnTo>
                <a:lnTo>
                  <a:pt x="0" y="1219898"/>
                </a:lnTo>
                <a:lnTo>
                  <a:pt x="19050" y="1258506"/>
                </a:lnTo>
                <a:lnTo>
                  <a:pt x="52451" y="1272349"/>
                </a:lnTo>
                <a:lnTo>
                  <a:pt x="3184537" y="1272349"/>
                </a:lnTo>
                <a:lnTo>
                  <a:pt x="3223158" y="1253299"/>
                </a:lnTo>
                <a:lnTo>
                  <a:pt x="3236988" y="1219898"/>
                </a:lnTo>
                <a:lnTo>
                  <a:pt x="3236988" y="763460"/>
                </a:lnTo>
                <a:close/>
              </a:path>
              <a:path extrusionOk="0" h="1272539" w="3237229">
                <a:moveTo>
                  <a:pt x="3236988" y="52451"/>
                </a:moveTo>
                <a:lnTo>
                  <a:pt x="3217938" y="13843"/>
                </a:lnTo>
                <a:lnTo>
                  <a:pt x="3184537" y="0"/>
                </a:lnTo>
                <a:lnTo>
                  <a:pt x="52451" y="0"/>
                </a:lnTo>
                <a:lnTo>
                  <a:pt x="13843" y="19050"/>
                </a:lnTo>
                <a:lnTo>
                  <a:pt x="0" y="52451"/>
                </a:lnTo>
                <a:lnTo>
                  <a:pt x="0" y="505193"/>
                </a:lnTo>
                <a:lnTo>
                  <a:pt x="0" y="508889"/>
                </a:lnTo>
                <a:lnTo>
                  <a:pt x="19050" y="547497"/>
                </a:lnTo>
                <a:lnTo>
                  <a:pt x="52451" y="561327"/>
                </a:lnTo>
                <a:lnTo>
                  <a:pt x="3184537" y="561327"/>
                </a:lnTo>
                <a:lnTo>
                  <a:pt x="3223158" y="542290"/>
                </a:lnTo>
                <a:lnTo>
                  <a:pt x="3236988" y="508889"/>
                </a:lnTo>
                <a:lnTo>
                  <a:pt x="3236988" y="5245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4" name="Google Shape;314;p23"/>
          <p:cNvSpPr txBox="1"/>
          <p:nvPr/>
        </p:nvSpPr>
        <p:spPr>
          <a:xfrm>
            <a:off x="4568256" y="1694046"/>
            <a:ext cx="28866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06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ROI ~20 мес. (Базовый сценарий)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850">
                <a:solidFill>
                  <a:srgbClr val="4A5462"/>
                </a:solidFill>
                <a:latin typeface="Poppins"/>
                <a:ea typeface="Poppins"/>
                <a:cs typeface="Poppins"/>
                <a:sym typeface="Poppins"/>
              </a:rPr>
              <a:t>Экономия 10–15% и +20% пропускной способности</a:t>
            </a:r>
            <a:endParaRPr sz="85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5" name="Google Shape;315;p23"/>
          <p:cNvSpPr txBox="1"/>
          <p:nvPr/>
        </p:nvSpPr>
        <p:spPr>
          <a:xfrm>
            <a:off x="4568256" y="2405061"/>
            <a:ext cx="24906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06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ROI ~40 мес. (Стресс-тест)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850">
                <a:solidFill>
                  <a:srgbClr val="4A5462"/>
                </a:solidFill>
                <a:latin typeface="Poppins"/>
                <a:ea typeface="Poppins"/>
                <a:cs typeface="Poppins"/>
                <a:sym typeface="Poppins"/>
              </a:rPr>
              <a:t>Затраты +20%, все сценарии положительны</a:t>
            </a:r>
            <a:endParaRPr sz="85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6" name="Google Shape;316;p23"/>
          <p:cNvSpPr txBox="1"/>
          <p:nvPr/>
        </p:nvSpPr>
        <p:spPr>
          <a:xfrm>
            <a:off x="4363341" y="2908936"/>
            <a:ext cx="32964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2075">
            <a:spAutoFit/>
          </a:bodyPr>
          <a:lstStyle/>
          <a:p>
            <a:pPr indent="0" lvl="0" marL="158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u="sng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	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645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4A5462"/>
                </a:solidFill>
                <a:latin typeface="Poppins"/>
                <a:ea typeface="Poppins"/>
                <a:cs typeface="Poppins"/>
                <a:sym typeface="Poppins"/>
              </a:rPr>
              <a:t>Аналогия: </a:t>
            </a:r>
            <a:r>
              <a:rPr lang="en-US" sz="850">
                <a:solidFill>
                  <a:srgbClr val="4A5462"/>
                </a:solidFill>
                <a:latin typeface="Poppins"/>
                <a:ea typeface="Poppins"/>
                <a:cs typeface="Poppins"/>
                <a:sym typeface="Poppins"/>
              </a:rPr>
              <a:t>TSA PreCheck (экономия 10–15 мин. → до 57%</a:t>
            </a:r>
            <a:endParaRPr sz="850">
              <a:latin typeface="Verdana"/>
              <a:ea typeface="Verdana"/>
              <a:cs typeface="Verdana"/>
              <a:sym typeface="Verdana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125"/>
              </a:spcBef>
              <a:spcAft>
                <a:spcPts val="0"/>
              </a:spcAft>
              <a:buNone/>
            </a:pPr>
            <a:r>
              <a:rPr lang="en-US" sz="850">
                <a:solidFill>
                  <a:srgbClr val="4A5462"/>
                </a:solidFill>
                <a:latin typeface="Poppins"/>
                <a:ea typeface="Poppins"/>
                <a:cs typeface="Poppins"/>
                <a:sym typeface="Poppins"/>
              </a:rPr>
              <a:t>выгод по FAA).</a:t>
            </a:r>
            <a:endParaRPr sz="850"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317" name="Google Shape;317;p23"/>
          <p:cNvGrpSpPr/>
          <p:nvPr/>
        </p:nvGrpSpPr>
        <p:grpSpPr>
          <a:xfrm>
            <a:off x="8087790" y="1052488"/>
            <a:ext cx="3536950" cy="3218815"/>
            <a:chOff x="8087790" y="1052488"/>
            <a:chExt cx="3536950" cy="3218815"/>
          </a:xfrm>
        </p:grpSpPr>
        <p:sp>
          <p:nvSpPr>
            <p:cNvPr id="318" name="Google Shape;318;p23"/>
            <p:cNvSpPr/>
            <p:nvPr/>
          </p:nvSpPr>
          <p:spPr>
            <a:xfrm>
              <a:off x="8087790" y="1052488"/>
              <a:ext cx="3536950" cy="3218815"/>
            </a:xfrm>
            <a:custGeom>
              <a:rect b="b" l="l" r="r" t="t"/>
              <a:pathLst>
                <a:path extrusionOk="0" h="3218815" w="3536950">
                  <a:moveTo>
                    <a:pt x="3470802" y="3218276"/>
                  </a:moveTo>
                  <a:lnTo>
                    <a:pt x="65558" y="3218276"/>
                  </a:lnTo>
                  <a:lnTo>
                    <a:pt x="60994" y="3217826"/>
                  </a:lnTo>
                  <a:lnTo>
                    <a:pt x="23808" y="3200982"/>
                  </a:lnTo>
                  <a:lnTo>
                    <a:pt x="2246" y="3166317"/>
                  </a:lnTo>
                  <a:lnTo>
                    <a:pt x="0" y="3152717"/>
                  </a:lnTo>
                  <a:lnTo>
                    <a:pt x="0" y="3148110"/>
                  </a:lnTo>
                  <a:lnTo>
                    <a:pt x="0" y="65558"/>
                  </a:lnTo>
                  <a:lnTo>
                    <a:pt x="14383" y="27353"/>
                  </a:lnTo>
                  <a:lnTo>
                    <a:pt x="47569" y="3577"/>
                  </a:lnTo>
                  <a:lnTo>
                    <a:pt x="65558" y="0"/>
                  </a:lnTo>
                  <a:lnTo>
                    <a:pt x="3470802" y="0"/>
                  </a:lnTo>
                  <a:lnTo>
                    <a:pt x="3509008" y="14384"/>
                  </a:lnTo>
                  <a:lnTo>
                    <a:pt x="3532782" y="47570"/>
                  </a:lnTo>
                  <a:lnTo>
                    <a:pt x="3536361" y="65558"/>
                  </a:lnTo>
                  <a:lnTo>
                    <a:pt x="3536361" y="3152717"/>
                  </a:lnTo>
                  <a:lnTo>
                    <a:pt x="3521975" y="3190922"/>
                  </a:lnTo>
                  <a:lnTo>
                    <a:pt x="3488788" y="3214697"/>
                  </a:lnTo>
                  <a:lnTo>
                    <a:pt x="3475365" y="3217826"/>
                  </a:lnTo>
                  <a:lnTo>
                    <a:pt x="3470802" y="32182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19" name="Google Shape;319;p23"/>
            <p:cNvSpPr/>
            <p:nvPr/>
          </p:nvSpPr>
          <p:spPr>
            <a:xfrm>
              <a:off x="8087790" y="1052488"/>
              <a:ext cx="3536950" cy="3218815"/>
            </a:xfrm>
            <a:custGeom>
              <a:rect b="b" l="l" r="r" t="t"/>
              <a:pathLst>
                <a:path extrusionOk="0" h="3218815" w="3536950">
                  <a:moveTo>
                    <a:pt x="0" y="3148110"/>
                  </a:moveTo>
                  <a:lnTo>
                    <a:pt x="0" y="70165"/>
                  </a:lnTo>
                  <a:lnTo>
                    <a:pt x="0" y="65558"/>
                  </a:lnTo>
                  <a:lnTo>
                    <a:pt x="449" y="60995"/>
                  </a:lnTo>
                  <a:lnTo>
                    <a:pt x="1348" y="56477"/>
                  </a:lnTo>
                  <a:lnTo>
                    <a:pt x="2246" y="51958"/>
                  </a:lnTo>
                  <a:lnTo>
                    <a:pt x="3577" y="47570"/>
                  </a:lnTo>
                  <a:lnTo>
                    <a:pt x="5340" y="43314"/>
                  </a:lnTo>
                  <a:lnTo>
                    <a:pt x="7103" y="39058"/>
                  </a:lnTo>
                  <a:lnTo>
                    <a:pt x="9264" y="35014"/>
                  </a:lnTo>
                  <a:lnTo>
                    <a:pt x="11823" y="31183"/>
                  </a:lnTo>
                  <a:lnTo>
                    <a:pt x="14383" y="27353"/>
                  </a:lnTo>
                  <a:lnTo>
                    <a:pt x="17293" y="23808"/>
                  </a:lnTo>
                  <a:lnTo>
                    <a:pt x="20550" y="20551"/>
                  </a:lnTo>
                  <a:lnTo>
                    <a:pt x="23808" y="17293"/>
                  </a:lnTo>
                  <a:lnTo>
                    <a:pt x="27352" y="14384"/>
                  </a:lnTo>
                  <a:lnTo>
                    <a:pt x="31183" y="11825"/>
                  </a:lnTo>
                  <a:lnTo>
                    <a:pt x="35013" y="9265"/>
                  </a:lnTo>
                  <a:lnTo>
                    <a:pt x="39056" y="7104"/>
                  </a:lnTo>
                  <a:lnTo>
                    <a:pt x="43313" y="5340"/>
                  </a:lnTo>
                  <a:lnTo>
                    <a:pt x="47569" y="3577"/>
                  </a:lnTo>
                  <a:lnTo>
                    <a:pt x="51957" y="2247"/>
                  </a:lnTo>
                  <a:lnTo>
                    <a:pt x="56476" y="1348"/>
                  </a:lnTo>
                  <a:lnTo>
                    <a:pt x="60994" y="449"/>
                  </a:lnTo>
                  <a:lnTo>
                    <a:pt x="65558" y="0"/>
                  </a:lnTo>
                  <a:lnTo>
                    <a:pt x="70165" y="0"/>
                  </a:lnTo>
                  <a:lnTo>
                    <a:pt x="3466196" y="0"/>
                  </a:lnTo>
                  <a:lnTo>
                    <a:pt x="3470802" y="0"/>
                  </a:lnTo>
                  <a:lnTo>
                    <a:pt x="3475365" y="449"/>
                  </a:lnTo>
                  <a:lnTo>
                    <a:pt x="3479884" y="1348"/>
                  </a:lnTo>
                  <a:lnTo>
                    <a:pt x="3484402" y="2247"/>
                  </a:lnTo>
                  <a:lnTo>
                    <a:pt x="3488788" y="3577"/>
                  </a:lnTo>
                  <a:lnTo>
                    <a:pt x="3493044" y="5340"/>
                  </a:lnTo>
                  <a:lnTo>
                    <a:pt x="3497301" y="7104"/>
                  </a:lnTo>
                  <a:lnTo>
                    <a:pt x="3515810" y="20551"/>
                  </a:lnTo>
                  <a:lnTo>
                    <a:pt x="3519068" y="23808"/>
                  </a:lnTo>
                  <a:lnTo>
                    <a:pt x="3531018" y="43314"/>
                  </a:lnTo>
                  <a:lnTo>
                    <a:pt x="3532782" y="47570"/>
                  </a:lnTo>
                  <a:lnTo>
                    <a:pt x="3534114" y="51958"/>
                  </a:lnTo>
                  <a:lnTo>
                    <a:pt x="3535013" y="56477"/>
                  </a:lnTo>
                  <a:lnTo>
                    <a:pt x="3535911" y="60995"/>
                  </a:lnTo>
                  <a:lnTo>
                    <a:pt x="3536361" y="65558"/>
                  </a:lnTo>
                  <a:lnTo>
                    <a:pt x="3536361" y="70165"/>
                  </a:lnTo>
                  <a:lnTo>
                    <a:pt x="3536361" y="3148110"/>
                  </a:lnTo>
                  <a:lnTo>
                    <a:pt x="3536361" y="3152717"/>
                  </a:lnTo>
                  <a:lnTo>
                    <a:pt x="3535911" y="3157280"/>
                  </a:lnTo>
                  <a:lnTo>
                    <a:pt x="3535013" y="3161798"/>
                  </a:lnTo>
                  <a:lnTo>
                    <a:pt x="3534114" y="3166317"/>
                  </a:lnTo>
                  <a:lnTo>
                    <a:pt x="3532782" y="3170704"/>
                  </a:lnTo>
                  <a:lnTo>
                    <a:pt x="3531018" y="3174961"/>
                  </a:lnTo>
                  <a:lnTo>
                    <a:pt x="3529256" y="3179217"/>
                  </a:lnTo>
                  <a:lnTo>
                    <a:pt x="3527094" y="3183261"/>
                  </a:lnTo>
                  <a:lnTo>
                    <a:pt x="3524535" y="3187092"/>
                  </a:lnTo>
                  <a:lnTo>
                    <a:pt x="3521975" y="3190922"/>
                  </a:lnTo>
                  <a:lnTo>
                    <a:pt x="3488788" y="3214697"/>
                  </a:lnTo>
                  <a:lnTo>
                    <a:pt x="3466196" y="3218276"/>
                  </a:lnTo>
                  <a:lnTo>
                    <a:pt x="70165" y="3218276"/>
                  </a:lnTo>
                  <a:lnTo>
                    <a:pt x="65558" y="3218276"/>
                  </a:lnTo>
                  <a:lnTo>
                    <a:pt x="60994" y="3217826"/>
                  </a:lnTo>
                  <a:lnTo>
                    <a:pt x="56476" y="3216927"/>
                  </a:lnTo>
                  <a:lnTo>
                    <a:pt x="51957" y="3216029"/>
                  </a:lnTo>
                  <a:lnTo>
                    <a:pt x="47569" y="3214697"/>
                  </a:lnTo>
                  <a:lnTo>
                    <a:pt x="43313" y="3212934"/>
                  </a:lnTo>
                  <a:lnTo>
                    <a:pt x="39056" y="3211171"/>
                  </a:lnTo>
                  <a:lnTo>
                    <a:pt x="35013" y="3209010"/>
                  </a:lnTo>
                  <a:lnTo>
                    <a:pt x="31183" y="3206450"/>
                  </a:lnTo>
                  <a:lnTo>
                    <a:pt x="27352" y="3203891"/>
                  </a:lnTo>
                  <a:lnTo>
                    <a:pt x="5340" y="3174961"/>
                  </a:lnTo>
                  <a:lnTo>
                    <a:pt x="3577" y="3170704"/>
                  </a:lnTo>
                  <a:lnTo>
                    <a:pt x="2246" y="3166317"/>
                  </a:lnTo>
                  <a:lnTo>
                    <a:pt x="1348" y="3161798"/>
                  </a:lnTo>
                  <a:lnTo>
                    <a:pt x="449" y="3157280"/>
                  </a:lnTo>
                  <a:lnTo>
                    <a:pt x="0" y="3152717"/>
                  </a:lnTo>
                  <a:lnTo>
                    <a:pt x="0" y="3148110"/>
                  </a:lnTo>
                  <a:close/>
                </a:path>
              </a:pathLst>
            </a:custGeom>
            <a:noFill/>
            <a:ln cap="flat" cmpd="sng" w="9525">
              <a:solidFill>
                <a:srgbClr val="CDD4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320" name="Google Shape;320;p23"/>
          <p:cNvSpPr txBox="1"/>
          <p:nvPr/>
        </p:nvSpPr>
        <p:spPr>
          <a:xfrm>
            <a:off x="8232525" y="1212864"/>
            <a:ext cx="3193500" cy="17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Продвижение внутри организации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  <a:p>
            <a:pPr indent="-119380" lvl="0" marL="137795" marR="90805" rtl="0" algn="l">
              <a:lnSpc>
                <a:spcPct val="110700"/>
              </a:lnSpc>
              <a:spcBef>
                <a:spcPts val="675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Лидерство и коммуникация: </a:t>
            </a:r>
            <a:r>
              <a:rPr lang="en-US" sz="85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спонсор, еженедельные обновления в Slack/Teams с KPI-дашбордами.</a:t>
            </a:r>
            <a:endParaRPr sz="850">
              <a:latin typeface="Verdana"/>
              <a:ea typeface="Verdana"/>
              <a:cs typeface="Verdana"/>
              <a:sym typeface="Verdana"/>
            </a:endParaRPr>
          </a:p>
          <a:p>
            <a:pPr indent="-155574" lvl="0" marL="210184" marR="153670" rtl="0" algn="l">
              <a:lnSpc>
                <a:spcPct val="110700"/>
              </a:lnSpc>
              <a:spcBef>
                <a:spcPts val="47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Пилот и масштабирование: </a:t>
            </a:r>
            <a:r>
              <a:rPr lang="en-US" sz="85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4-этапный go/no-go по метрикам.</a:t>
            </a:r>
            <a:endParaRPr sz="850">
              <a:latin typeface="Verdana"/>
              <a:ea typeface="Verdana"/>
              <a:cs typeface="Verdana"/>
              <a:sym typeface="Verdana"/>
            </a:endParaRPr>
          </a:p>
          <a:p>
            <a:pPr indent="-156845" lvl="0" marL="184785" marR="5080" rtl="0" algn="l">
              <a:lnSpc>
                <a:spcPct val="110700"/>
              </a:lnSpc>
              <a:spcBef>
                <a:spcPts val="47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Обучение: </a:t>
            </a:r>
            <a:r>
              <a:rPr lang="en-US" sz="85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интерпретация SHAP-объяснений, истории успеха в intranet.</a:t>
            </a:r>
            <a:endParaRPr sz="850">
              <a:latin typeface="Verdana"/>
              <a:ea typeface="Verdana"/>
              <a:cs typeface="Verdana"/>
              <a:sym typeface="Verdana"/>
            </a:endParaRPr>
          </a:p>
          <a:p>
            <a:pPr indent="-150495" lvl="0" marL="200660" marR="526415" rtl="0" algn="l">
              <a:lnSpc>
                <a:spcPct val="110700"/>
              </a:lnSpc>
              <a:spcBef>
                <a:spcPts val="465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Интеграция: </a:t>
            </a:r>
            <a:r>
              <a:rPr lang="en-US" sz="85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с CX-инициативами, бюджетом безопасности, AIGC.</a:t>
            </a:r>
            <a:endParaRPr sz="850"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321" name="Google Shape;321;p23"/>
          <p:cNvGrpSpPr/>
          <p:nvPr/>
        </p:nvGrpSpPr>
        <p:grpSpPr>
          <a:xfrm>
            <a:off x="539265" y="5610933"/>
            <a:ext cx="3536950" cy="795654"/>
            <a:chOff x="8087790" y="4429808"/>
            <a:chExt cx="3536950" cy="795654"/>
          </a:xfrm>
        </p:grpSpPr>
        <p:sp>
          <p:nvSpPr>
            <p:cNvPr id="322" name="Google Shape;322;p23"/>
            <p:cNvSpPr/>
            <p:nvPr/>
          </p:nvSpPr>
          <p:spPr>
            <a:xfrm>
              <a:off x="8087790" y="4429808"/>
              <a:ext cx="3536950" cy="795654"/>
            </a:xfrm>
            <a:custGeom>
              <a:rect b="b" l="l" r="r" t="t"/>
              <a:pathLst>
                <a:path extrusionOk="0" h="795654" w="3536950">
                  <a:moveTo>
                    <a:pt x="3470802" y="795213"/>
                  </a:moveTo>
                  <a:lnTo>
                    <a:pt x="65558" y="795213"/>
                  </a:lnTo>
                  <a:lnTo>
                    <a:pt x="60994" y="794764"/>
                  </a:lnTo>
                  <a:lnTo>
                    <a:pt x="23808" y="777920"/>
                  </a:lnTo>
                  <a:lnTo>
                    <a:pt x="2246" y="743253"/>
                  </a:lnTo>
                  <a:lnTo>
                    <a:pt x="0" y="729654"/>
                  </a:lnTo>
                  <a:lnTo>
                    <a:pt x="0" y="725047"/>
                  </a:lnTo>
                  <a:lnTo>
                    <a:pt x="0" y="65558"/>
                  </a:lnTo>
                  <a:lnTo>
                    <a:pt x="14383" y="27352"/>
                  </a:lnTo>
                  <a:lnTo>
                    <a:pt x="47569" y="3577"/>
                  </a:lnTo>
                  <a:lnTo>
                    <a:pt x="65558" y="0"/>
                  </a:lnTo>
                  <a:lnTo>
                    <a:pt x="3470802" y="0"/>
                  </a:lnTo>
                  <a:lnTo>
                    <a:pt x="3509008" y="14384"/>
                  </a:lnTo>
                  <a:lnTo>
                    <a:pt x="3532782" y="47570"/>
                  </a:lnTo>
                  <a:lnTo>
                    <a:pt x="3536361" y="65558"/>
                  </a:lnTo>
                  <a:lnTo>
                    <a:pt x="3536361" y="729654"/>
                  </a:lnTo>
                  <a:lnTo>
                    <a:pt x="3521975" y="767859"/>
                  </a:lnTo>
                  <a:lnTo>
                    <a:pt x="3488788" y="791634"/>
                  </a:lnTo>
                  <a:lnTo>
                    <a:pt x="3475365" y="794764"/>
                  </a:lnTo>
                  <a:lnTo>
                    <a:pt x="3470802" y="7952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23" name="Google Shape;323;p23"/>
            <p:cNvSpPr/>
            <p:nvPr/>
          </p:nvSpPr>
          <p:spPr>
            <a:xfrm>
              <a:off x="8087790" y="4429808"/>
              <a:ext cx="3536950" cy="795654"/>
            </a:xfrm>
            <a:custGeom>
              <a:rect b="b" l="l" r="r" t="t"/>
              <a:pathLst>
                <a:path extrusionOk="0" h="795654" w="3536950">
                  <a:moveTo>
                    <a:pt x="0" y="725047"/>
                  </a:moveTo>
                  <a:lnTo>
                    <a:pt x="0" y="70165"/>
                  </a:lnTo>
                  <a:lnTo>
                    <a:pt x="0" y="65558"/>
                  </a:lnTo>
                  <a:lnTo>
                    <a:pt x="449" y="60996"/>
                  </a:lnTo>
                  <a:lnTo>
                    <a:pt x="1348" y="56477"/>
                  </a:lnTo>
                  <a:lnTo>
                    <a:pt x="2246" y="51958"/>
                  </a:lnTo>
                  <a:lnTo>
                    <a:pt x="3577" y="47570"/>
                  </a:lnTo>
                  <a:lnTo>
                    <a:pt x="5340" y="43314"/>
                  </a:lnTo>
                  <a:lnTo>
                    <a:pt x="7103" y="39057"/>
                  </a:lnTo>
                  <a:lnTo>
                    <a:pt x="9264" y="35013"/>
                  </a:lnTo>
                  <a:lnTo>
                    <a:pt x="11823" y="31183"/>
                  </a:lnTo>
                  <a:lnTo>
                    <a:pt x="14383" y="27352"/>
                  </a:lnTo>
                  <a:lnTo>
                    <a:pt x="17293" y="23808"/>
                  </a:lnTo>
                  <a:lnTo>
                    <a:pt x="20550" y="20551"/>
                  </a:lnTo>
                  <a:lnTo>
                    <a:pt x="23808" y="17293"/>
                  </a:lnTo>
                  <a:lnTo>
                    <a:pt x="27352" y="14384"/>
                  </a:lnTo>
                  <a:lnTo>
                    <a:pt x="31183" y="11825"/>
                  </a:lnTo>
                  <a:lnTo>
                    <a:pt x="35013" y="9265"/>
                  </a:lnTo>
                  <a:lnTo>
                    <a:pt x="39056" y="7103"/>
                  </a:lnTo>
                  <a:lnTo>
                    <a:pt x="43313" y="5340"/>
                  </a:lnTo>
                  <a:lnTo>
                    <a:pt x="47569" y="3577"/>
                  </a:lnTo>
                  <a:lnTo>
                    <a:pt x="51957" y="2246"/>
                  </a:lnTo>
                  <a:lnTo>
                    <a:pt x="56476" y="1347"/>
                  </a:lnTo>
                  <a:lnTo>
                    <a:pt x="60994" y="449"/>
                  </a:lnTo>
                  <a:lnTo>
                    <a:pt x="65558" y="0"/>
                  </a:lnTo>
                  <a:lnTo>
                    <a:pt x="70165" y="0"/>
                  </a:lnTo>
                  <a:lnTo>
                    <a:pt x="3466196" y="0"/>
                  </a:lnTo>
                  <a:lnTo>
                    <a:pt x="3470802" y="0"/>
                  </a:lnTo>
                  <a:lnTo>
                    <a:pt x="3475365" y="449"/>
                  </a:lnTo>
                  <a:lnTo>
                    <a:pt x="3512551" y="17293"/>
                  </a:lnTo>
                  <a:lnTo>
                    <a:pt x="3515810" y="20551"/>
                  </a:lnTo>
                  <a:lnTo>
                    <a:pt x="3519068" y="23808"/>
                  </a:lnTo>
                  <a:lnTo>
                    <a:pt x="3521975" y="27352"/>
                  </a:lnTo>
                  <a:lnTo>
                    <a:pt x="3524535" y="31183"/>
                  </a:lnTo>
                  <a:lnTo>
                    <a:pt x="3527094" y="35013"/>
                  </a:lnTo>
                  <a:lnTo>
                    <a:pt x="3529256" y="39057"/>
                  </a:lnTo>
                  <a:lnTo>
                    <a:pt x="3531018" y="43314"/>
                  </a:lnTo>
                  <a:lnTo>
                    <a:pt x="3532782" y="47570"/>
                  </a:lnTo>
                  <a:lnTo>
                    <a:pt x="3534114" y="51958"/>
                  </a:lnTo>
                  <a:lnTo>
                    <a:pt x="3535013" y="56477"/>
                  </a:lnTo>
                  <a:lnTo>
                    <a:pt x="3535911" y="60995"/>
                  </a:lnTo>
                  <a:lnTo>
                    <a:pt x="3536361" y="65558"/>
                  </a:lnTo>
                  <a:lnTo>
                    <a:pt x="3536361" y="70165"/>
                  </a:lnTo>
                  <a:lnTo>
                    <a:pt x="3536361" y="725047"/>
                  </a:lnTo>
                  <a:lnTo>
                    <a:pt x="3536361" y="729654"/>
                  </a:lnTo>
                  <a:lnTo>
                    <a:pt x="3535911" y="734217"/>
                  </a:lnTo>
                  <a:lnTo>
                    <a:pt x="3535013" y="738735"/>
                  </a:lnTo>
                  <a:lnTo>
                    <a:pt x="3534114" y="743253"/>
                  </a:lnTo>
                  <a:lnTo>
                    <a:pt x="3532782" y="747641"/>
                  </a:lnTo>
                  <a:lnTo>
                    <a:pt x="3531018" y="751898"/>
                  </a:lnTo>
                  <a:lnTo>
                    <a:pt x="3529256" y="756154"/>
                  </a:lnTo>
                  <a:lnTo>
                    <a:pt x="3501345" y="785947"/>
                  </a:lnTo>
                  <a:lnTo>
                    <a:pt x="3470802" y="795213"/>
                  </a:lnTo>
                  <a:lnTo>
                    <a:pt x="3466196" y="795213"/>
                  </a:lnTo>
                  <a:lnTo>
                    <a:pt x="70165" y="795213"/>
                  </a:lnTo>
                  <a:lnTo>
                    <a:pt x="65558" y="795213"/>
                  </a:lnTo>
                  <a:lnTo>
                    <a:pt x="60994" y="794764"/>
                  </a:lnTo>
                  <a:lnTo>
                    <a:pt x="56476" y="793864"/>
                  </a:lnTo>
                  <a:lnTo>
                    <a:pt x="51957" y="792965"/>
                  </a:lnTo>
                  <a:lnTo>
                    <a:pt x="31183" y="783387"/>
                  </a:lnTo>
                  <a:lnTo>
                    <a:pt x="27352" y="780828"/>
                  </a:lnTo>
                  <a:lnTo>
                    <a:pt x="5340" y="751898"/>
                  </a:lnTo>
                  <a:lnTo>
                    <a:pt x="3577" y="747641"/>
                  </a:lnTo>
                  <a:lnTo>
                    <a:pt x="2246" y="743253"/>
                  </a:lnTo>
                  <a:lnTo>
                    <a:pt x="1348" y="738735"/>
                  </a:lnTo>
                  <a:lnTo>
                    <a:pt x="449" y="734217"/>
                  </a:lnTo>
                  <a:lnTo>
                    <a:pt x="0" y="729654"/>
                  </a:lnTo>
                  <a:lnTo>
                    <a:pt x="0" y="725047"/>
                  </a:lnTo>
                  <a:close/>
                </a:path>
              </a:pathLst>
            </a:custGeom>
            <a:noFill/>
            <a:ln cap="flat" cmpd="sng" w="9525">
              <a:solidFill>
                <a:srgbClr val="CDD4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324" name="Google Shape;324;p23"/>
          <p:cNvSpPr txBox="1"/>
          <p:nvPr/>
        </p:nvSpPr>
        <p:spPr>
          <a:xfrm>
            <a:off x="831625" y="5774308"/>
            <a:ext cx="27039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Будущие улучшения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950"/>
              </a:spcBef>
              <a:spcAft>
                <a:spcPts val="0"/>
              </a:spcAft>
              <a:buNone/>
            </a:pPr>
            <a:r>
              <a:rPr lang="en-US" sz="850">
                <a:solidFill>
                  <a:srgbClr val="4BA1D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85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Непрерывный мониторинг дрейфа моделей.</a:t>
            </a:r>
            <a:endParaRPr sz="85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25" name="Google Shape;325;p23"/>
          <p:cNvSpPr/>
          <p:nvPr/>
        </p:nvSpPr>
        <p:spPr>
          <a:xfrm>
            <a:off x="551971" y="5454230"/>
            <a:ext cx="11076940" cy="9525"/>
          </a:xfrm>
          <a:custGeom>
            <a:rect b="b" l="l" r="r" t="t"/>
            <a:pathLst>
              <a:path extrusionOk="0" h="9525" w="11076940">
                <a:moveTo>
                  <a:pt x="11076858" y="9355"/>
                </a:moveTo>
                <a:lnTo>
                  <a:pt x="0" y="9355"/>
                </a:lnTo>
                <a:lnTo>
                  <a:pt x="0" y="0"/>
                </a:lnTo>
                <a:lnTo>
                  <a:pt x="11076858" y="0"/>
                </a:lnTo>
                <a:lnTo>
                  <a:pt x="11076858" y="9355"/>
                </a:lnTo>
                <a:close/>
              </a:path>
            </a:pathLst>
          </a:custGeom>
          <a:solidFill>
            <a:srgbClr val="CDD4D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6" name="Google Shape;326;p23"/>
          <p:cNvSpPr txBox="1"/>
          <p:nvPr/>
        </p:nvSpPr>
        <p:spPr>
          <a:xfrm>
            <a:off x="4611233" y="5619283"/>
            <a:ext cx="29586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27" name="Google Shape;327;p23"/>
          <p:cNvSpPr txBox="1"/>
          <p:nvPr/>
        </p:nvSpPr>
        <p:spPr>
          <a:xfrm>
            <a:off x="1349688" y="6049634"/>
            <a:ext cx="8661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5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5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1-4: Песочница</a:t>
            </a:r>
            <a:endParaRPr sz="85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28" name="Google Shape;328;p23"/>
          <p:cNvSpPr txBox="1"/>
          <p:nvPr/>
        </p:nvSpPr>
        <p:spPr>
          <a:xfrm>
            <a:off x="10122034" y="6049634"/>
            <a:ext cx="5517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5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5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15-18: Full</a:t>
            </a:r>
            <a:endParaRPr sz="85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29" name="Google Shape;329;p23"/>
          <p:cNvSpPr txBox="1"/>
          <p:nvPr/>
        </p:nvSpPr>
        <p:spPr>
          <a:xfrm>
            <a:off x="4750850" y="3130625"/>
            <a:ext cx="3954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02529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330" name="Google Shape;3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0700" y="3619975"/>
            <a:ext cx="2886598" cy="1729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68250" y="3774377"/>
            <a:ext cx="4322049" cy="2757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$PPTXTitle" id="336" name="Google Shape;336;p24"/>
          <p:cNvSpPr txBox="1"/>
          <p:nvPr>
            <p:ph type="title"/>
          </p:nvPr>
        </p:nvSpPr>
        <p:spPr>
          <a:xfrm>
            <a:off x="436361" y="314741"/>
            <a:ext cx="10573500" cy="3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Inter"/>
                <a:ea typeface="Inter"/>
                <a:cs typeface="Inter"/>
                <a:sym typeface="Inter"/>
              </a:rPr>
              <a:t>План внедрения — 18 месяцев до полного развертывания</a:t>
            </a:r>
            <a:endParaRPr/>
          </a:p>
        </p:txBody>
      </p:sp>
      <p:grpSp>
        <p:nvGrpSpPr>
          <p:cNvPr id="337" name="Google Shape;337;p24"/>
          <p:cNvGrpSpPr/>
          <p:nvPr/>
        </p:nvGrpSpPr>
        <p:grpSpPr>
          <a:xfrm>
            <a:off x="283451" y="826020"/>
            <a:ext cx="11409045" cy="5806681"/>
            <a:chOff x="283451" y="826020"/>
            <a:chExt cx="11409045" cy="5806681"/>
          </a:xfrm>
        </p:grpSpPr>
        <p:sp>
          <p:nvSpPr>
            <p:cNvPr id="338" name="Google Shape;338;p24"/>
            <p:cNvSpPr/>
            <p:nvPr/>
          </p:nvSpPr>
          <p:spPr>
            <a:xfrm>
              <a:off x="283451" y="826020"/>
              <a:ext cx="11409045" cy="2390140"/>
            </a:xfrm>
            <a:custGeom>
              <a:rect b="b" l="l" r="r" t="t"/>
              <a:pathLst>
                <a:path extrusionOk="0" h="2390140" w="11409045">
                  <a:moveTo>
                    <a:pt x="11408664" y="0"/>
                  </a:moveTo>
                  <a:lnTo>
                    <a:pt x="11242459" y="0"/>
                  </a:lnTo>
                  <a:lnTo>
                    <a:pt x="11242459" y="184378"/>
                  </a:lnTo>
                  <a:lnTo>
                    <a:pt x="11242459" y="2018042"/>
                  </a:lnTo>
                  <a:lnTo>
                    <a:pt x="11233912" y="2061006"/>
                  </a:lnTo>
                  <a:lnTo>
                    <a:pt x="11209579" y="2097430"/>
                  </a:lnTo>
                  <a:lnTo>
                    <a:pt x="11173155" y="2121763"/>
                  </a:lnTo>
                  <a:lnTo>
                    <a:pt x="11130191" y="2130310"/>
                  </a:lnTo>
                  <a:lnTo>
                    <a:pt x="277863" y="2130310"/>
                  </a:lnTo>
                  <a:lnTo>
                    <a:pt x="234911" y="2121763"/>
                  </a:lnTo>
                  <a:lnTo>
                    <a:pt x="198488" y="2097430"/>
                  </a:lnTo>
                  <a:lnTo>
                    <a:pt x="174155" y="2061006"/>
                  </a:lnTo>
                  <a:lnTo>
                    <a:pt x="165608" y="2018042"/>
                  </a:lnTo>
                  <a:lnTo>
                    <a:pt x="165608" y="184378"/>
                  </a:lnTo>
                  <a:lnTo>
                    <a:pt x="174155" y="141414"/>
                  </a:lnTo>
                  <a:lnTo>
                    <a:pt x="198488" y="104990"/>
                  </a:lnTo>
                  <a:lnTo>
                    <a:pt x="234911" y="80657"/>
                  </a:lnTo>
                  <a:lnTo>
                    <a:pt x="277863" y="72110"/>
                  </a:lnTo>
                  <a:lnTo>
                    <a:pt x="11130191" y="72110"/>
                  </a:lnTo>
                  <a:lnTo>
                    <a:pt x="11173155" y="80657"/>
                  </a:lnTo>
                  <a:lnTo>
                    <a:pt x="11209579" y="104990"/>
                  </a:lnTo>
                  <a:lnTo>
                    <a:pt x="11233912" y="141414"/>
                  </a:lnTo>
                  <a:lnTo>
                    <a:pt x="11242459" y="184378"/>
                  </a:lnTo>
                  <a:lnTo>
                    <a:pt x="11242459" y="0"/>
                  </a:lnTo>
                  <a:lnTo>
                    <a:pt x="0" y="0"/>
                  </a:lnTo>
                  <a:lnTo>
                    <a:pt x="0" y="2389632"/>
                  </a:lnTo>
                  <a:lnTo>
                    <a:pt x="11408664" y="2389632"/>
                  </a:lnTo>
                  <a:lnTo>
                    <a:pt x="11408664" y="2130310"/>
                  </a:lnTo>
                  <a:lnTo>
                    <a:pt x="11408664" y="72110"/>
                  </a:lnTo>
                  <a:lnTo>
                    <a:pt x="11408664" y="0"/>
                  </a:lnTo>
                  <a:close/>
                </a:path>
              </a:pathLst>
            </a:custGeom>
            <a:solidFill>
              <a:srgbClr val="000000">
                <a:alpha val="10200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339" name="Google Shape;339;p2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49061" y="898123"/>
              <a:ext cx="11076860" cy="2058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0" name="Google Shape;340;p24"/>
            <p:cNvSpPr/>
            <p:nvPr/>
          </p:nvSpPr>
          <p:spPr>
            <a:xfrm>
              <a:off x="289559" y="2983992"/>
              <a:ext cx="7653655" cy="3648709"/>
            </a:xfrm>
            <a:custGeom>
              <a:rect b="b" l="l" r="r" t="t"/>
              <a:pathLst>
                <a:path extrusionOk="0" h="3648709" w="7653655">
                  <a:moveTo>
                    <a:pt x="7653527" y="3648455"/>
                  </a:moveTo>
                  <a:lnTo>
                    <a:pt x="0" y="3648455"/>
                  </a:lnTo>
                  <a:lnTo>
                    <a:pt x="0" y="0"/>
                  </a:lnTo>
                  <a:lnTo>
                    <a:pt x="7653527" y="0"/>
                  </a:lnTo>
                  <a:lnTo>
                    <a:pt x="7653527" y="131374"/>
                  </a:lnTo>
                  <a:lnTo>
                    <a:pt x="271767" y="131374"/>
                  </a:lnTo>
                  <a:lnTo>
                    <a:pt x="261629" y="131864"/>
                  </a:lnTo>
                  <a:lnTo>
                    <a:pt x="223206" y="143539"/>
                  </a:lnTo>
                  <a:lnTo>
                    <a:pt x="192176" y="169030"/>
                  </a:lnTo>
                  <a:lnTo>
                    <a:pt x="173263" y="204455"/>
                  </a:lnTo>
                  <a:lnTo>
                    <a:pt x="168857" y="234284"/>
                  </a:lnTo>
                  <a:lnTo>
                    <a:pt x="168857" y="3340295"/>
                  </a:lnTo>
                  <a:lnTo>
                    <a:pt x="176690" y="3379676"/>
                  </a:lnTo>
                  <a:lnTo>
                    <a:pt x="198998" y="3413063"/>
                  </a:lnTo>
                  <a:lnTo>
                    <a:pt x="232385" y="3435371"/>
                  </a:lnTo>
                  <a:lnTo>
                    <a:pt x="271767" y="3443205"/>
                  </a:lnTo>
                  <a:lnTo>
                    <a:pt x="7653527" y="3443205"/>
                  </a:lnTo>
                  <a:lnTo>
                    <a:pt x="7653527" y="3648455"/>
                  </a:lnTo>
                  <a:close/>
                </a:path>
                <a:path extrusionOk="0" h="3648709" w="7653655">
                  <a:moveTo>
                    <a:pt x="7653527" y="3443205"/>
                  </a:moveTo>
                  <a:lnTo>
                    <a:pt x="7381912" y="3443205"/>
                  </a:lnTo>
                  <a:lnTo>
                    <a:pt x="7392050" y="3442715"/>
                  </a:lnTo>
                  <a:lnTo>
                    <a:pt x="7401992" y="3441246"/>
                  </a:lnTo>
                  <a:lnTo>
                    <a:pt x="7439096" y="3425877"/>
                  </a:lnTo>
                  <a:lnTo>
                    <a:pt x="7467494" y="3397479"/>
                  </a:lnTo>
                  <a:lnTo>
                    <a:pt x="7482863" y="3360375"/>
                  </a:lnTo>
                  <a:lnTo>
                    <a:pt x="7484822" y="3340295"/>
                  </a:lnTo>
                  <a:lnTo>
                    <a:pt x="7484822" y="234284"/>
                  </a:lnTo>
                  <a:lnTo>
                    <a:pt x="7476988" y="194902"/>
                  </a:lnTo>
                  <a:lnTo>
                    <a:pt x="7454680" y="161516"/>
                  </a:lnTo>
                  <a:lnTo>
                    <a:pt x="7421294" y="139207"/>
                  </a:lnTo>
                  <a:lnTo>
                    <a:pt x="7381912" y="131374"/>
                  </a:lnTo>
                  <a:lnTo>
                    <a:pt x="7653527" y="131374"/>
                  </a:lnTo>
                  <a:lnTo>
                    <a:pt x="7653527" y="3443205"/>
                  </a:lnTo>
                  <a:close/>
                </a:path>
              </a:pathLst>
            </a:custGeom>
            <a:solidFill>
              <a:srgbClr val="000000">
                <a:alpha val="5100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41" name="Google Shape;341;p24"/>
            <p:cNvSpPr/>
            <p:nvPr/>
          </p:nvSpPr>
          <p:spPr>
            <a:xfrm>
              <a:off x="453739" y="3110688"/>
              <a:ext cx="7325359" cy="3321685"/>
            </a:xfrm>
            <a:custGeom>
              <a:rect b="b" l="l" r="r" t="t"/>
              <a:pathLst>
                <a:path extrusionOk="0" h="3321685" w="7325359">
                  <a:moveTo>
                    <a:pt x="7224797" y="3321185"/>
                  </a:moveTo>
                  <a:lnTo>
                    <a:pt x="100523" y="3321185"/>
                  </a:lnTo>
                  <a:lnTo>
                    <a:pt x="93526" y="3320496"/>
                  </a:lnTo>
                  <a:lnTo>
                    <a:pt x="53688" y="3306978"/>
                  </a:lnTo>
                  <a:lnTo>
                    <a:pt x="22056" y="3279243"/>
                  </a:lnTo>
                  <a:lnTo>
                    <a:pt x="3445" y="3241515"/>
                  </a:lnTo>
                  <a:lnTo>
                    <a:pt x="0" y="3220662"/>
                  </a:lnTo>
                  <a:lnTo>
                    <a:pt x="0" y="3213598"/>
                  </a:lnTo>
                  <a:lnTo>
                    <a:pt x="0" y="100523"/>
                  </a:lnTo>
                  <a:lnTo>
                    <a:pt x="10892" y="59889"/>
                  </a:lnTo>
                  <a:lnTo>
                    <a:pt x="36506" y="26516"/>
                  </a:lnTo>
                  <a:lnTo>
                    <a:pt x="72942" y="5486"/>
                  </a:lnTo>
                  <a:lnTo>
                    <a:pt x="100523" y="0"/>
                  </a:lnTo>
                  <a:lnTo>
                    <a:pt x="7224797" y="0"/>
                  </a:lnTo>
                  <a:lnTo>
                    <a:pt x="7265430" y="10892"/>
                  </a:lnTo>
                  <a:lnTo>
                    <a:pt x="7298803" y="36506"/>
                  </a:lnTo>
                  <a:lnTo>
                    <a:pt x="7319834" y="72942"/>
                  </a:lnTo>
                  <a:lnTo>
                    <a:pt x="7325321" y="100523"/>
                  </a:lnTo>
                  <a:lnTo>
                    <a:pt x="7325321" y="3220662"/>
                  </a:lnTo>
                  <a:lnTo>
                    <a:pt x="7314426" y="3261295"/>
                  </a:lnTo>
                  <a:lnTo>
                    <a:pt x="7288813" y="3294669"/>
                  </a:lnTo>
                  <a:lnTo>
                    <a:pt x="7252377" y="3315699"/>
                  </a:lnTo>
                  <a:lnTo>
                    <a:pt x="7231793" y="3320496"/>
                  </a:lnTo>
                  <a:lnTo>
                    <a:pt x="7224797" y="332118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42" name="Google Shape;342;p24"/>
            <p:cNvSpPr/>
            <p:nvPr/>
          </p:nvSpPr>
          <p:spPr>
            <a:xfrm>
              <a:off x="453739" y="3110688"/>
              <a:ext cx="7325359" cy="3321685"/>
            </a:xfrm>
            <a:custGeom>
              <a:rect b="b" l="l" r="r" t="t"/>
              <a:pathLst>
                <a:path extrusionOk="0" h="3321685" w="7325359">
                  <a:moveTo>
                    <a:pt x="0" y="3213598"/>
                  </a:moveTo>
                  <a:lnTo>
                    <a:pt x="0" y="107587"/>
                  </a:lnTo>
                  <a:lnTo>
                    <a:pt x="0" y="100523"/>
                  </a:lnTo>
                  <a:lnTo>
                    <a:pt x="689" y="93526"/>
                  </a:lnTo>
                  <a:lnTo>
                    <a:pt x="14207" y="53688"/>
                  </a:lnTo>
                  <a:lnTo>
                    <a:pt x="31511" y="31511"/>
                  </a:lnTo>
                  <a:lnTo>
                    <a:pt x="36506" y="26516"/>
                  </a:lnTo>
                  <a:lnTo>
                    <a:pt x="41941" y="22056"/>
                  </a:lnTo>
                  <a:lnTo>
                    <a:pt x="47815" y="18131"/>
                  </a:lnTo>
                  <a:lnTo>
                    <a:pt x="53688" y="14206"/>
                  </a:lnTo>
                  <a:lnTo>
                    <a:pt x="59889" y="10892"/>
                  </a:lnTo>
                  <a:lnTo>
                    <a:pt x="66415" y="8189"/>
                  </a:lnTo>
                  <a:lnTo>
                    <a:pt x="72942" y="5486"/>
                  </a:lnTo>
                  <a:lnTo>
                    <a:pt x="79669" y="3445"/>
                  </a:lnTo>
                  <a:lnTo>
                    <a:pt x="86598" y="2067"/>
                  </a:lnTo>
                  <a:lnTo>
                    <a:pt x="93526" y="689"/>
                  </a:lnTo>
                  <a:lnTo>
                    <a:pt x="100523" y="0"/>
                  </a:lnTo>
                  <a:lnTo>
                    <a:pt x="107587" y="0"/>
                  </a:lnTo>
                  <a:lnTo>
                    <a:pt x="7217733" y="0"/>
                  </a:lnTo>
                  <a:lnTo>
                    <a:pt x="7224797" y="0"/>
                  </a:lnTo>
                  <a:lnTo>
                    <a:pt x="7231793" y="689"/>
                  </a:lnTo>
                  <a:lnTo>
                    <a:pt x="7271630" y="14206"/>
                  </a:lnTo>
                  <a:lnTo>
                    <a:pt x="7277504" y="18131"/>
                  </a:lnTo>
                  <a:lnTo>
                    <a:pt x="7283378" y="22056"/>
                  </a:lnTo>
                  <a:lnTo>
                    <a:pt x="7311113" y="53688"/>
                  </a:lnTo>
                  <a:lnTo>
                    <a:pt x="7324631" y="93526"/>
                  </a:lnTo>
                  <a:lnTo>
                    <a:pt x="7325321" y="100523"/>
                  </a:lnTo>
                  <a:lnTo>
                    <a:pt x="7325321" y="107587"/>
                  </a:lnTo>
                  <a:lnTo>
                    <a:pt x="7325321" y="3213598"/>
                  </a:lnTo>
                  <a:lnTo>
                    <a:pt x="7325321" y="3220662"/>
                  </a:lnTo>
                  <a:lnTo>
                    <a:pt x="7324631" y="3227659"/>
                  </a:lnTo>
                  <a:lnTo>
                    <a:pt x="7323253" y="3234587"/>
                  </a:lnTo>
                  <a:lnTo>
                    <a:pt x="7321875" y="3241515"/>
                  </a:lnTo>
                  <a:lnTo>
                    <a:pt x="7303263" y="3279243"/>
                  </a:lnTo>
                  <a:lnTo>
                    <a:pt x="7271631" y="3306978"/>
                  </a:lnTo>
                  <a:lnTo>
                    <a:pt x="7258904" y="3312995"/>
                  </a:lnTo>
                  <a:lnTo>
                    <a:pt x="7252377" y="3315699"/>
                  </a:lnTo>
                  <a:lnTo>
                    <a:pt x="7245650" y="3317740"/>
                  </a:lnTo>
                  <a:lnTo>
                    <a:pt x="7238722" y="3319118"/>
                  </a:lnTo>
                  <a:lnTo>
                    <a:pt x="7231793" y="3320496"/>
                  </a:lnTo>
                  <a:lnTo>
                    <a:pt x="7224797" y="3321185"/>
                  </a:lnTo>
                  <a:lnTo>
                    <a:pt x="7217733" y="3321186"/>
                  </a:lnTo>
                  <a:lnTo>
                    <a:pt x="107587" y="3321186"/>
                  </a:lnTo>
                  <a:lnTo>
                    <a:pt x="100523" y="3321185"/>
                  </a:lnTo>
                  <a:lnTo>
                    <a:pt x="93526" y="3320496"/>
                  </a:lnTo>
                  <a:lnTo>
                    <a:pt x="86598" y="3319118"/>
                  </a:lnTo>
                  <a:lnTo>
                    <a:pt x="79669" y="3317740"/>
                  </a:lnTo>
                  <a:lnTo>
                    <a:pt x="72942" y="3315699"/>
                  </a:lnTo>
                  <a:lnTo>
                    <a:pt x="66415" y="3312995"/>
                  </a:lnTo>
                  <a:lnTo>
                    <a:pt x="59889" y="3310292"/>
                  </a:lnTo>
                  <a:lnTo>
                    <a:pt x="26516" y="3284678"/>
                  </a:lnTo>
                  <a:lnTo>
                    <a:pt x="5486" y="3248243"/>
                  </a:lnTo>
                  <a:lnTo>
                    <a:pt x="0" y="3220662"/>
                  </a:lnTo>
                  <a:lnTo>
                    <a:pt x="0" y="3213598"/>
                  </a:lnTo>
                  <a:close/>
                </a:path>
              </a:pathLst>
            </a:custGeom>
            <a:noFill/>
            <a:ln cap="flat" cmpd="sng" w="9525">
              <a:solidFill>
                <a:srgbClr val="EBF4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343" name="Google Shape;343;p24"/>
          <p:cNvSpPr txBox="1"/>
          <p:nvPr/>
        </p:nvSpPr>
        <p:spPr>
          <a:xfrm>
            <a:off x="595404" y="3280419"/>
            <a:ext cx="1845300" cy="3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3669A2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aseline="30000" lang="en-US" sz="1950">
                <a:solidFill>
                  <a:srgbClr val="1F4E78"/>
                </a:solidFill>
                <a:latin typeface="Inter"/>
                <a:ea typeface="Inter"/>
                <a:cs typeface="Inter"/>
                <a:sym typeface="Inter"/>
              </a:rPr>
              <a:t>Показатели Успеха</a:t>
            </a:r>
            <a:endParaRPr baseline="30000" sz="1950">
              <a:latin typeface="Tahoma"/>
              <a:ea typeface="Tahoma"/>
              <a:cs typeface="Tahoma"/>
              <a:sym typeface="Tahoma"/>
            </a:endParaRPr>
          </a:p>
        </p:txBody>
      </p:sp>
      <p:graphicFrame>
        <p:nvGraphicFramePr>
          <p:cNvPr id="344" name="Google Shape;344;p24"/>
          <p:cNvGraphicFramePr/>
          <p:nvPr/>
        </p:nvGraphicFramePr>
        <p:xfrm>
          <a:off x="608104" y="362991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{B8E77479-1180-4E74-BD7E-FC7D3C733700}</a:tableStyleId>
              </a:tblPr>
              <a:tblGrid>
                <a:gridCol w="935350"/>
                <a:gridCol w="3133725"/>
                <a:gridCol w="2937500"/>
              </a:tblGrid>
              <a:tr h="308600">
                <a:tc>
                  <a:txBody>
                    <a:bodyPr/>
                    <a:lstStyle/>
                    <a:p>
                      <a:pPr indent="0" lvl="0" marL="9779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solidFill>
                            <a:srgbClr val="1F4E78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Категория</a:t>
                      </a:r>
                      <a:endParaRPr sz="1100" u="none" cap="none" strike="noStrike">
                        <a:latin typeface="Arial Narrow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T="52075" marB="0" marR="0" marL="0">
                    <a:lnL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BF4F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9398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solidFill>
                            <a:srgbClr val="1F4E78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Показатели</a:t>
                      </a:r>
                      <a:endParaRPr sz="1100" u="none" cap="none" strike="noStrike">
                        <a:latin typeface="Arial Narrow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T="52075" marB="0" marR="0" marL="0">
                    <a:lnL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BF4F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9398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solidFill>
                            <a:srgbClr val="1F4E78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Цель</a:t>
                      </a:r>
                      <a:endParaRPr sz="1100" u="none" cap="none" strike="noStrike">
                        <a:latin typeface="Arial Narrow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T="52075" marB="0" marR="0" marL="0">
                    <a:lnL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BF4FB"/>
                    </a:solidFill>
                  </a:tcPr>
                </a:tc>
              </a:tr>
              <a:tr h="897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5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65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5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9779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50" u="none" cap="none" strike="noStrike">
                          <a:latin typeface="Inter"/>
                          <a:ea typeface="Inter"/>
                          <a:cs typeface="Inter"/>
                          <a:sym typeface="Inter"/>
                        </a:rPr>
                        <a:t>Модель</a:t>
                      </a:r>
                      <a:endParaRPr sz="95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5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65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5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9398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50" u="none" cap="none" strike="noStrike">
                          <a:latin typeface="Inter"/>
                          <a:ea typeface="Inter"/>
                          <a:cs typeface="Inter"/>
                          <a:sym typeface="Inter"/>
                        </a:rPr>
                        <a:t>Точность, полнота, ложные срабатывания</a:t>
                      </a:r>
                      <a:endParaRPr sz="95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5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65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5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9398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50" u="none" cap="none" strike="noStrike">
                          <a:latin typeface="Inter"/>
                          <a:ea typeface="Inter"/>
                          <a:cs typeface="Inter"/>
                          <a:sym typeface="Inter"/>
                        </a:rPr>
                        <a:t>&gt;90%, &lt;5% ложных</a:t>
                      </a:r>
                      <a:endParaRPr sz="95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897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5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65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5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9779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50" u="none" cap="none" strike="noStrike">
                          <a:latin typeface="Inter"/>
                          <a:ea typeface="Inter"/>
                          <a:cs typeface="Inter"/>
                          <a:sym typeface="Inter"/>
                        </a:rPr>
                        <a:t>Операции</a:t>
                      </a:r>
                      <a:endParaRPr sz="95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5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65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5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9398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50" u="none" cap="none" strike="noStrike">
                          <a:latin typeface="Inter"/>
                          <a:ea typeface="Inter"/>
                          <a:cs typeface="Inter"/>
                          <a:sym typeface="Inter"/>
                        </a:rPr>
                        <a:t>Время рассмотрения, обработки</a:t>
                      </a:r>
                      <a:endParaRPr sz="95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5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65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5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9398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50" u="none" cap="none" strike="noStrike">
                          <a:latin typeface="Inter"/>
                          <a:ea typeface="Inter"/>
                          <a:cs typeface="Inter"/>
                          <a:sym typeface="Inter"/>
                        </a:rPr>
                        <a:t>Сокращение на 10–15 мин., SPC-анализ</a:t>
                      </a:r>
                      <a:endParaRPr sz="95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9FA"/>
                    </a:solidFill>
                  </a:tcPr>
                </a:tc>
              </a:tr>
              <a:tr h="897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5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73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5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9779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50" u="none" cap="none" strike="noStrike">
                          <a:latin typeface="Inter"/>
                          <a:ea typeface="Inter"/>
                          <a:cs typeface="Inter"/>
                          <a:sym typeface="Inter"/>
                        </a:rPr>
                        <a:t>Клиенты</a:t>
                      </a:r>
                      <a:endParaRPr sz="95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5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73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5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9398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50" u="none" cap="none" strike="noStrike">
                          <a:latin typeface="Inter"/>
                          <a:ea typeface="Inter"/>
                          <a:cs typeface="Inter"/>
                          <a:sym typeface="Inter"/>
                        </a:rPr>
                        <a:t>Жалобы, апелляции, отказы</a:t>
                      </a:r>
                      <a:endParaRPr sz="95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5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73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5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9398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50" u="none" cap="none" strike="noStrike">
                          <a:latin typeface="Inter"/>
                          <a:ea typeface="Inter"/>
                          <a:cs typeface="Inter"/>
                          <a:sym typeface="Inter"/>
                        </a:rPr>
                        <a:t>&lt;1% жалоб, &lt;2% апелляций</a:t>
                      </a:r>
                      <a:endParaRPr sz="95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D9F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pSp>
        <p:nvGrpSpPr>
          <p:cNvPr id="345" name="Google Shape;345;p24"/>
          <p:cNvGrpSpPr/>
          <p:nvPr/>
        </p:nvGrpSpPr>
        <p:grpSpPr>
          <a:xfrm>
            <a:off x="7775447" y="2983992"/>
            <a:ext cx="3907790" cy="3648837"/>
            <a:chOff x="7775447" y="2983992"/>
            <a:chExt cx="3907790" cy="3648837"/>
          </a:xfrm>
        </p:grpSpPr>
        <p:sp>
          <p:nvSpPr>
            <p:cNvPr id="346" name="Google Shape;346;p24"/>
            <p:cNvSpPr/>
            <p:nvPr/>
          </p:nvSpPr>
          <p:spPr>
            <a:xfrm>
              <a:off x="7775447" y="2983992"/>
              <a:ext cx="3907790" cy="2161540"/>
            </a:xfrm>
            <a:custGeom>
              <a:rect b="b" l="l" r="r" t="t"/>
              <a:pathLst>
                <a:path extrusionOk="0" h="2161540" w="3907790">
                  <a:moveTo>
                    <a:pt x="3907535" y="2161031"/>
                  </a:moveTo>
                  <a:lnTo>
                    <a:pt x="0" y="2161031"/>
                  </a:lnTo>
                  <a:lnTo>
                    <a:pt x="0" y="0"/>
                  </a:lnTo>
                  <a:lnTo>
                    <a:pt x="3907535" y="0"/>
                  </a:lnTo>
                  <a:lnTo>
                    <a:pt x="3907535" y="131374"/>
                  </a:lnTo>
                  <a:lnTo>
                    <a:pt x="270243" y="131374"/>
                  </a:lnTo>
                  <a:lnTo>
                    <a:pt x="260105" y="131864"/>
                  </a:lnTo>
                  <a:lnTo>
                    <a:pt x="221682" y="143539"/>
                  </a:lnTo>
                  <a:lnTo>
                    <a:pt x="190651" y="169030"/>
                  </a:lnTo>
                  <a:lnTo>
                    <a:pt x="171739" y="204455"/>
                  </a:lnTo>
                  <a:lnTo>
                    <a:pt x="167333" y="234284"/>
                  </a:lnTo>
                  <a:lnTo>
                    <a:pt x="167333" y="1852778"/>
                  </a:lnTo>
                  <a:lnTo>
                    <a:pt x="175166" y="1892159"/>
                  </a:lnTo>
                  <a:lnTo>
                    <a:pt x="197474" y="1925546"/>
                  </a:lnTo>
                  <a:lnTo>
                    <a:pt x="230860" y="1947853"/>
                  </a:lnTo>
                  <a:lnTo>
                    <a:pt x="270243" y="1955688"/>
                  </a:lnTo>
                  <a:lnTo>
                    <a:pt x="3907535" y="1955688"/>
                  </a:lnTo>
                  <a:lnTo>
                    <a:pt x="3907535" y="2161031"/>
                  </a:lnTo>
                  <a:close/>
                </a:path>
                <a:path extrusionOk="0" h="2161540" w="3907790">
                  <a:moveTo>
                    <a:pt x="3907535" y="1955688"/>
                  </a:moveTo>
                  <a:lnTo>
                    <a:pt x="3638206" y="1955688"/>
                  </a:lnTo>
                  <a:lnTo>
                    <a:pt x="3648344" y="1955198"/>
                  </a:lnTo>
                  <a:lnTo>
                    <a:pt x="3658286" y="1953729"/>
                  </a:lnTo>
                  <a:lnTo>
                    <a:pt x="3695389" y="1938360"/>
                  </a:lnTo>
                  <a:lnTo>
                    <a:pt x="3723787" y="1909961"/>
                  </a:lnTo>
                  <a:lnTo>
                    <a:pt x="3739157" y="1872858"/>
                  </a:lnTo>
                  <a:lnTo>
                    <a:pt x="3741116" y="1852778"/>
                  </a:lnTo>
                  <a:lnTo>
                    <a:pt x="3741116" y="234284"/>
                  </a:lnTo>
                  <a:lnTo>
                    <a:pt x="3733282" y="194902"/>
                  </a:lnTo>
                  <a:lnTo>
                    <a:pt x="3710974" y="161516"/>
                  </a:lnTo>
                  <a:lnTo>
                    <a:pt x="3677587" y="139207"/>
                  </a:lnTo>
                  <a:lnTo>
                    <a:pt x="3638206" y="131374"/>
                  </a:lnTo>
                  <a:lnTo>
                    <a:pt x="3907535" y="131374"/>
                  </a:lnTo>
                  <a:lnTo>
                    <a:pt x="3907535" y="1955688"/>
                  </a:lnTo>
                  <a:close/>
                </a:path>
              </a:pathLst>
            </a:custGeom>
            <a:solidFill>
              <a:srgbClr val="000000">
                <a:alpha val="5100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47" name="Google Shape;347;p24"/>
            <p:cNvSpPr/>
            <p:nvPr/>
          </p:nvSpPr>
          <p:spPr>
            <a:xfrm>
              <a:off x="7938103" y="3110688"/>
              <a:ext cx="3583304" cy="1833879"/>
            </a:xfrm>
            <a:custGeom>
              <a:rect b="b" l="l" r="r" t="t"/>
              <a:pathLst>
                <a:path extrusionOk="0" h="1833879" w="3583304">
                  <a:moveTo>
                    <a:pt x="3482614" y="1833668"/>
                  </a:moveTo>
                  <a:lnTo>
                    <a:pt x="100522" y="1833668"/>
                  </a:lnTo>
                  <a:lnTo>
                    <a:pt x="93526" y="1832979"/>
                  </a:lnTo>
                  <a:lnTo>
                    <a:pt x="53687" y="1819460"/>
                  </a:lnTo>
                  <a:lnTo>
                    <a:pt x="22055" y="1791727"/>
                  </a:lnTo>
                  <a:lnTo>
                    <a:pt x="3444" y="1753998"/>
                  </a:lnTo>
                  <a:lnTo>
                    <a:pt x="0" y="1733145"/>
                  </a:lnTo>
                  <a:lnTo>
                    <a:pt x="0" y="1726081"/>
                  </a:lnTo>
                  <a:lnTo>
                    <a:pt x="0" y="100523"/>
                  </a:lnTo>
                  <a:lnTo>
                    <a:pt x="10892" y="59889"/>
                  </a:lnTo>
                  <a:lnTo>
                    <a:pt x="36505" y="26516"/>
                  </a:lnTo>
                  <a:lnTo>
                    <a:pt x="72941" y="5486"/>
                  </a:lnTo>
                  <a:lnTo>
                    <a:pt x="100522" y="0"/>
                  </a:lnTo>
                  <a:lnTo>
                    <a:pt x="3482614" y="0"/>
                  </a:lnTo>
                  <a:lnTo>
                    <a:pt x="3523249" y="10892"/>
                  </a:lnTo>
                  <a:lnTo>
                    <a:pt x="3556621" y="36506"/>
                  </a:lnTo>
                  <a:lnTo>
                    <a:pt x="3577651" y="72942"/>
                  </a:lnTo>
                  <a:lnTo>
                    <a:pt x="3583138" y="100523"/>
                  </a:lnTo>
                  <a:lnTo>
                    <a:pt x="3583138" y="1733145"/>
                  </a:lnTo>
                  <a:lnTo>
                    <a:pt x="3572244" y="1773779"/>
                  </a:lnTo>
                  <a:lnTo>
                    <a:pt x="3546631" y="1807151"/>
                  </a:lnTo>
                  <a:lnTo>
                    <a:pt x="3510195" y="1828182"/>
                  </a:lnTo>
                  <a:lnTo>
                    <a:pt x="3489612" y="1832979"/>
                  </a:lnTo>
                  <a:lnTo>
                    <a:pt x="3482614" y="18336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48" name="Google Shape;348;p24"/>
            <p:cNvSpPr/>
            <p:nvPr/>
          </p:nvSpPr>
          <p:spPr>
            <a:xfrm>
              <a:off x="7938103" y="3110688"/>
              <a:ext cx="3583304" cy="1833879"/>
            </a:xfrm>
            <a:custGeom>
              <a:rect b="b" l="l" r="r" t="t"/>
              <a:pathLst>
                <a:path extrusionOk="0" h="1833879" w="3583304">
                  <a:moveTo>
                    <a:pt x="0" y="1726081"/>
                  </a:moveTo>
                  <a:lnTo>
                    <a:pt x="0" y="107587"/>
                  </a:lnTo>
                  <a:lnTo>
                    <a:pt x="0" y="100523"/>
                  </a:lnTo>
                  <a:lnTo>
                    <a:pt x="688" y="93526"/>
                  </a:lnTo>
                  <a:lnTo>
                    <a:pt x="2066" y="86598"/>
                  </a:lnTo>
                  <a:lnTo>
                    <a:pt x="3444" y="79669"/>
                  </a:lnTo>
                  <a:lnTo>
                    <a:pt x="5485" y="72942"/>
                  </a:lnTo>
                  <a:lnTo>
                    <a:pt x="8188" y="66415"/>
                  </a:lnTo>
                  <a:lnTo>
                    <a:pt x="10892" y="59889"/>
                  </a:lnTo>
                  <a:lnTo>
                    <a:pt x="14206" y="53688"/>
                  </a:lnTo>
                  <a:lnTo>
                    <a:pt x="18131" y="47814"/>
                  </a:lnTo>
                  <a:lnTo>
                    <a:pt x="22055" y="41941"/>
                  </a:lnTo>
                  <a:lnTo>
                    <a:pt x="26516" y="36506"/>
                  </a:lnTo>
                  <a:lnTo>
                    <a:pt x="31511" y="31511"/>
                  </a:lnTo>
                  <a:lnTo>
                    <a:pt x="36505" y="26516"/>
                  </a:lnTo>
                  <a:lnTo>
                    <a:pt x="41940" y="22056"/>
                  </a:lnTo>
                  <a:lnTo>
                    <a:pt x="47814" y="18131"/>
                  </a:lnTo>
                  <a:lnTo>
                    <a:pt x="53688" y="14206"/>
                  </a:lnTo>
                  <a:lnTo>
                    <a:pt x="59888" y="10892"/>
                  </a:lnTo>
                  <a:lnTo>
                    <a:pt x="66414" y="8189"/>
                  </a:lnTo>
                  <a:lnTo>
                    <a:pt x="72941" y="5486"/>
                  </a:lnTo>
                  <a:lnTo>
                    <a:pt x="79669" y="3445"/>
                  </a:lnTo>
                  <a:lnTo>
                    <a:pt x="86597" y="2067"/>
                  </a:lnTo>
                  <a:lnTo>
                    <a:pt x="93526" y="689"/>
                  </a:lnTo>
                  <a:lnTo>
                    <a:pt x="100522" y="0"/>
                  </a:lnTo>
                  <a:lnTo>
                    <a:pt x="107587" y="0"/>
                  </a:lnTo>
                  <a:lnTo>
                    <a:pt x="3475551" y="0"/>
                  </a:lnTo>
                  <a:lnTo>
                    <a:pt x="3482614" y="0"/>
                  </a:lnTo>
                  <a:lnTo>
                    <a:pt x="3489612" y="689"/>
                  </a:lnTo>
                  <a:lnTo>
                    <a:pt x="3496540" y="2067"/>
                  </a:lnTo>
                  <a:lnTo>
                    <a:pt x="3503468" y="3445"/>
                  </a:lnTo>
                  <a:lnTo>
                    <a:pt x="3510195" y="5486"/>
                  </a:lnTo>
                  <a:lnTo>
                    <a:pt x="3516722" y="8189"/>
                  </a:lnTo>
                  <a:lnTo>
                    <a:pt x="3523249" y="10892"/>
                  </a:lnTo>
                  <a:lnTo>
                    <a:pt x="3529449" y="14206"/>
                  </a:lnTo>
                  <a:lnTo>
                    <a:pt x="3535322" y="18131"/>
                  </a:lnTo>
                  <a:lnTo>
                    <a:pt x="3541196" y="22056"/>
                  </a:lnTo>
                  <a:lnTo>
                    <a:pt x="3568930" y="53688"/>
                  </a:lnTo>
                  <a:lnTo>
                    <a:pt x="3582449" y="93526"/>
                  </a:lnTo>
                  <a:lnTo>
                    <a:pt x="3583139" y="107587"/>
                  </a:lnTo>
                  <a:lnTo>
                    <a:pt x="3583139" y="1726081"/>
                  </a:lnTo>
                  <a:lnTo>
                    <a:pt x="3574948" y="1767253"/>
                  </a:lnTo>
                  <a:lnTo>
                    <a:pt x="3551627" y="1802157"/>
                  </a:lnTo>
                  <a:lnTo>
                    <a:pt x="3516722" y="1825479"/>
                  </a:lnTo>
                  <a:lnTo>
                    <a:pt x="3475551" y="1833669"/>
                  </a:lnTo>
                  <a:lnTo>
                    <a:pt x="107587" y="1833669"/>
                  </a:lnTo>
                  <a:lnTo>
                    <a:pt x="66414" y="1825478"/>
                  </a:lnTo>
                  <a:lnTo>
                    <a:pt x="47814" y="1815536"/>
                  </a:lnTo>
                  <a:lnTo>
                    <a:pt x="41940" y="1811611"/>
                  </a:lnTo>
                  <a:lnTo>
                    <a:pt x="18131" y="1785853"/>
                  </a:lnTo>
                  <a:lnTo>
                    <a:pt x="14206" y="1779979"/>
                  </a:lnTo>
                  <a:lnTo>
                    <a:pt x="688" y="1740142"/>
                  </a:lnTo>
                  <a:lnTo>
                    <a:pt x="0" y="1733145"/>
                  </a:lnTo>
                  <a:lnTo>
                    <a:pt x="0" y="1726081"/>
                  </a:lnTo>
                  <a:close/>
                </a:path>
              </a:pathLst>
            </a:custGeom>
            <a:noFill/>
            <a:ln cap="flat" cmpd="sng" w="9525">
              <a:solidFill>
                <a:srgbClr val="EBF4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49" name="Google Shape;349;p24"/>
            <p:cNvSpPr/>
            <p:nvPr/>
          </p:nvSpPr>
          <p:spPr>
            <a:xfrm>
              <a:off x="7775447" y="4977384"/>
              <a:ext cx="3907790" cy="1655445"/>
            </a:xfrm>
            <a:custGeom>
              <a:rect b="b" l="l" r="r" t="t"/>
              <a:pathLst>
                <a:path extrusionOk="0" h="1655445" w="3907790">
                  <a:moveTo>
                    <a:pt x="3907535" y="1655063"/>
                  </a:moveTo>
                  <a:lnTo>
                    <a:pt x="0" y="1655063"/>
                  </a:lnTo>
                  <a:lnTo>
                    <a:pt x="0" y="0"/>
                  </a:lnTo>
                  <a:lnTo>
                    <a:pt x="3907535" y="0"/>
                  </a:lnTo>
                  <a:lnTo>
                    <a:pt x="3907535" y="130694"/>
                  </a:lnTo>
                  <a:lnTo>
                    <a:pt x="270243" y="130694"/>
                  </a:lnTo>
                  <a:lnTo>
                    <a:pt x="260105" y="131184"/>
                  </a:lnTo>
                  <a:lnTo>
                    <a:pt x="221681" y="142859"/>
                  </a:lnTo>
                  <a:lnTo>
                    <a:pt x="190651" y="168350"/>
                  </a:lnTo>
                  <a:lnTo>
                    <a:pt x="171739" y="203775"/>
                  </a:lnTo>
                  <a:lnTo>
                    <a:pt x="167333" y="233604"/>
                  </a:lnTo>
                  <a:lnTo>
                    <a:pt x="167333" y="1346903"/>
                  </a:lnTo>
                  <a:lnTo>
                    <a:pt x="175166" y="1386284"/>
                  </a:lnTo>
                  <a:lnTo>
                    <a:pt x="197474" y="1419671"/>
                  </a:lnTo>
                  <a:lnTo>
                    <a:pt x="230860" y="1441979"/>
                  </a:lnTo>
                  <a:lnTo>
                    <a:pt x="270243" y="1449813"/>
                  </a:lnTo>
                  <a:lnTo>
                    <a:pt x="3907535" y="1449813"/>
                  </a:lnTo>
                  <a:lnTo>
                    <a:pt x="3907535" y="1655063"/>
                  </a:lnTo>
                  <a:close/>
                </a:path>
                <a:path extrusionOk="0" h="1655445" w="3907790">
                  <a:moveTo>
                    <a:pt x="3907535" y="1449813"/>
                  </a:moveTo>
                  <a:lnTo>
                    <a:pt x="3638206" y="1449813"/>
                  </a:lnTo>
                  <a:lnTo>
                    <a:pt x="3648344" y="1449323"/>
                  </a:lnTo>
                  <a:lnTo>
                    <a:pt x="3658286" y="1447854"/>
                  </a:lnTo>
                  <a:lnTo>
                    <a:pt x="3695389" y="1432485"/>
                  </a:lnTo>
                  <a:lnTo>
                    <a:pt x="3723787" y="1404087"/>
                  </a:lnTo>
                  <a:lnTo>
                    <a:pt x="3739157" y="1366983"/>
                  </a:lnTo>
                  <a:lnTo>
                    <a:pt x="3741116" y="1346903"/>
                  </a:lnTo>
                  <a:lnTo>
                    <a:pt x="3741116" y="233604"/>
                  </a:lnTo>
                  <a:lnTo>
                    <a:pt x="3733282" y="194222"/>
                  </a:lnTo>
                  <a:lnTo>
                    <a:pt x="3710974" y="160835"/>
                  </a:lnTo>
                  <a:lnTo>
                    <a:pt x="3677587" y="138527"/>
                  </a:lnTo>
                  <a:lnTo>
                    <a:pt x="3638206" y="130694"/>
                  </a:lnTo>
                  <a:lnTo>
                    <a:pt x="3907535" y="130694"/>
                  </a:lnTo>
                  <a:lnTo>
                    <a:pt x="3907535" y="1449813"/>
                  </a:lnTo>
                  <a:close/>
                </a:path>
              </a:pathLst>
            </a:custGeom>
            <a:solidFill>
              <a:srgbClr val="000000">
                <a:alpha val="5100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50" name="Google Shape;350;p24"/>
            <p:cNvSpPr/>
            <p:nvPr/>
          </p:nvSpPr>
          <p:spPr>
            <a:xfrm>
              <a:off x="7938103" y="5103400"/>
              <a:ext cx="3583304" cy="1329054"/>
            </a:xfrm>
            <a:custGeom>
              <a:rect b="b" l="l" r="r" t="t"/>
              <a:pathLst>
                <a:path extrusionOk="0" h="1329054" w="3583304">
                  <a:moveTo>
                    <a:pt x="3482614" y="1328474"/>
                  </a:moveTo>
                  <a:lnTo>
                    <a:pt x="100522" y="1328474"/>
                  </a:lnTo>
                  <a:lnTo>
                    <a:pt x="93526" y="1327784"/>
                  </a:lnTo>
                  <a:lnTo>
                    <a:pt x="53687" y="1314266"/>
                  </a:lnTo>
                  <a:lnTo>
                    <a:pt x="22055" y="1286532"/>
                  </a:lnTo>
                  <a:lnTo>
                    <a:pt x="3444" y="1248803"/>
                  </a:lnTo>
                  <a:lnTo>
                    <a:pt x="0" y="1227950"/>
                  </a:lnTo>
                  <a:lnTo>
                    <a:pt x="0" y="1220886"/>
                  </a:lnTo>
                  <a:lnTo>
                    <a:pt x="0" y="100522"/>
                  </a:lnTo>
                  <a:lnTo>
                    <a:pt x="10892" y="59888"/>
                  </a:lnTo>
                  <a:lnTo>
                    <a:pt x="36505" y="26515"/>
                  </a:lnTo>
                  <a:lnTo>
                    <a:pt x="72941" y="5485"/>
                  </a:lnTo>
                  <a:lnTo>
                    <a:pt x="100522" y="0"/>
                  </a:lnTo>
                  <a:lnTo>
                    <a:pt x="3482614" y="0"/>
                  </a:lnTo>
                  <a:lnTo>
                    <a:pt x="3523249" y="10892"/>
                  </a:lnTo>
                  <a:lnTo>
                    <a:pt x="3556621" y="36506"/>
                  </a:lnTo>
                  <a:lnTo>
                    <a:pt x="3577651" y="72941"/>
                  </a:lnTo>
                  <a:lnTo>
                    <a:pt x="3583138" y="100522"/>
                  </a:lnTo>
                  <a:lnTo>
                    <a:pt x="3583138" y="1227950"/>
                  </a:lnTo>
                  <a:lnTo>
                    <a:pt x="3572244" y="1268584"/>
                  </a:lnTo>
                  <a:lnTo>
                    <a:pt x="3546631" y="1301957"/>
                  </a:lnTo>
                  <a:lnTo>
                    <a:pt x="3510195" y="1322987"/>
                  </a:lnTo>
                  <a:lnTo>
                    <a:pt x="3489612" y="1327784"/>
                  </a:lnTo>
                  <a:lnTo>
                    <a:pt x="3482614" y="13284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51" name="Google Shape;351;p24"/>
            <p:cNvSpPr/>
            <p:nvPr/>
          </p:nvSpPr>
          <p:spPr>
            <a:xfrm>
              <a:off x="7938103" y="5103400"/>
              <a:ext cx="3583304" cy="1329054"/>
            </a:xfrm>
            <a:custGeom>
              <a:rect b="b" l="l" r="r" t="t"/>
              <a:pathLst>
                <a:path extrusionOk="0" h="1329054" w="3583304">
                  <a:moveTo>
                    <a:pt x="0" y="1220886"/>
                  </a:moveTo>
                  <a:lnTo>
                    <a:pt x="0" y="107587"/>
                  </a:lnTo>
                  <a:lnTo>
                    <a:pt x="0" y="100522"/>
                  </a:lnTo>
                  <a:lnTo>
                    <a:pt x="688" y="93526"/>
                  </a:lnTo>
                  <a:lnTo>
                    <a:pt x="2066" y="86597"/>
                  </a:lnTo>
                  <a:lnTo>
                    <a:pt x="3444" y="79668"/>
                  </a:lnTo>
                  <a:lnTo>
                    <a:pt x="5485" y="72941"/>
                  </a:lnTo>
                  <a:lnTo>
                    <a:pt x="8188" y="66414"/>
                  </a:lnTo>
                  <a:lnTo>
                    <a:pt x="10892" y="59888"/>
                  </a:lnTo>
                  <a:lnTo>
                    <a:pt x="14206" y="53688"/>
                  </a:lnTo>
                  <a:lnTo>
                    <a:pt x="18131" y="47814"/>
                  </a:lnTo>
                  <a:lnTo>
                    <a:pt x="22055" y="41940"/>
                  </a:lnTo>
                  <a:lnTo>
                    <a:pt x="26516" y="36506"/>
                  </a:lnTo>
                  <a:lnTo>
                    <a:pt x="31511" y="31511"/>
                  </a:lnTo>
                  <a:lnTo>
                    <a:pt x="36505" y="26515"/>
                  </a:lnTo>
                  <a:lnTo>
                    <a:pt x="41940" y="22055"/>
                  </a:lnTo>
                  <a:lnTo>
                    <a:pt x="47814" y="18130"/>
                  </a:lnTo>
                  <a:lnTo>
                    <a:pt x="53688" y="14206"/>
                  </a:lnTo>
                  <a:lnTo>
                    <a:pt x="59888" y="10892"/>
                  </a:lnTo>
                  <a:lnTo>
                    <a:pt x="66414" y="8188"/>
                  </a:lnTo>
                  <a:lnTo>
                    <a:pt x="72941" y="5485"/>
                  </a:lnTo>
                  <a:lnTo>
                    <a:pt x="79669" y="3444"/>
                  </a:lnTo>
                  <a:lnTo>
                    <a:pt x="86597" y="2067"/>
                  </a:lnTo>
                  <a:lnTo>
                    <a:pt x="93526" y="689"/>
                  </a:lnTo>
                  <a:lnTo>
                    <a:pt x="100522" y="0"/>
                  </a:lnTo>
                  <a:lnTo>
                    <a:pt x="107587" y="0"/>
                  </a:lnTo>
                  <a:lnTo>
                    <a:pt x="3475551" y="0"/>
                  </a:lnTo>
                  <a:lnTo>
                    <a:pt x="3482614" y="0"/>
                  </a:lnTo>
                  <a:lnTo>
                    <a:pt x="3489612" y="689"/>
                  </a:lnTo>
                  <a:lnTo>
                    <a:pt x="3496540" y="2067"/>
                  </a:lnTo>
                  <a:lnTo>
                    <a:pt x="3503468" y="3444"/>
                  </a:lnTo>
                  <a:lnTo>
                    <a:pt x="3510195" y="5485"/>
                  </a:lnTo>
                  <a:lnTo>
                    <a:pt x="3516722" y="8188"/>
                  </a:lnTo>
                  <a:lnTo>
                    <a:pt x="3523249" y="10892"/>
                  </a:lnTo>
                  <a:lnTo>
                    <a:pt x="3529449" y="14206"/>
                  </a:lnTo>
                  <a:lnTo>
                    <a:pt x="3535322" y="18130"/>
                  </a:lnTo>
                  <a:lnTo>
                    <a:pt x="3541196" y="22055"/>
                  </a:lnTo>
                  <a:lnTo>
                    <a:pt x="3568930" y="53688"/>
                  </a:lnTo>
                  <a:lnTo>
                    <a:pt x="3582449" y="93526"/>
                  </a:lnTo>
                  <a:lnTo>
                    <a:pt x="3583139" y="107587"/>
                  </a:lnTo>
                  <a:lnTo>
                    <a:pt x="3583139" y="1220886"/>
                  </a:lnTo>
                  <a:lnTo>
                    <a:pt x="3574948" y="1262057"/>
                  </a:lnTo>
                  <a:lnTo>
                    <a:pt x="3551627" y="1296962"/>
                  </a:lnTo>
                  <a:lnTo>
                    <a:pt x="3516722" y="1320283"/>
                  </a:lnTo>
                  <a:lnTo>
                    <a:pt x="3510195" y="1322987"/>
                  </a:lnTo>
                  <a:lnTo>
                    <a:pt x="3503468" y="1325028"/>
                  </a:lnTo>
                  <a:lnTo>
                    <a:pt x="3496540" y="1326406"/>
                  </a:lnTo>
                  <a:lnTo>
                    <a:pt x="3489612" y="1327784"/>
                  </a:lnTo>
                  <a:lnTo>
                    <a:pt x="3482614" y="1328474"/>
                  </a:lnTo>
                  <a:lnTo>
                    <a:pt x="3475551" y="1328474"/>
                  </a:lnTo>
                  <a:lnTo>
                    <a:pt x="107587" y="1328474"/>
                  </a:lnTo>
                  <a:lnTo>
                    <a:pt x="100522" y="1328474"/>
                  </a:lnTo>
                  <a:lnTo>
                    <a:pt x="93526" y="1327784"/>
                  </a:lnTo>
                  <a:lnTo>
                    <a:pt x="86597" y="1326406"/>
                  </a:lnTo>
                  <a:lnTo>
                    <a:pt x="79669" y="1325028"/>
                  </a:lnTo>
                  <a:lnTo>
                    <a:pt x="72941" y="1322987"/>
                  </a:lnTo>
                  <a:lnTo>
                    <a:pt x="66414" y="1320283"/>
                  </a:lnTo>
                  <a:lnTo>
                    <a:pt x="59887" y="1317580"/>
                  </a:lnTo>
                  <a:lnTo>
                    <a:pt x="53687" y="1314266"/>
                  </a:lnTo>
                  <a:lnTo>
                    <a:pt x="47814" y="1310342"/>
                  </a:lnTo>
                  <a:lnTo>
                    <a:pt x="41940" y="1306417"/>
                  </a:lnTo>
                  <a:lnTo>
                    <a:pt x="36505" y="1301957"/>
                  </a:lnTo>
                  <a:lnTo>
                    <a:pt x="31511" y="1296962"/>
                  </a:lnTo>
                  <a:lnTo>
                    <a:pt x="26516" y="1291966"/>
                  </a:lnTo>
                  <a:lnTo>
                    <a:pt x="22055" y="1286532"/>
                  </a:lnTo>
                  <a:lnTo>
                    <a:pt x="18131" y="1280658"/>
                  </a:lnTo>
                  <a:lnTo>
                    <a:pt x="14206" y="1274784"/>
                  </a:lnTo>
                  <a:lnTo>
                    <a:pt x="688" y="1234947"/>
                  </a:lnTo>
                  <a:lnTo>
                    <a:pt x="0" y="1227950"/>
                  </a:lnTo>
                  <a:lnTo>
                    <a:pt x="0" y="1220886"/>
                  </a:lnTo>
                  <a:close/>
                </a:path>
              </a:pathLst>
            </a:custGeom>
            <a:noFill/>
            <a:ln cap="flat" cmpd="sng" w="9525">
              <a:solidFill>
                <a:srgbClr val="EBF4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352" name="Google Shape;352;p24"/>
          <p:cNvSpPr txBox="1"/>
          <p:nvPr/>
        </p:nvSpPr>
        <p:spPr>
          <a:xfrm>
            <a:off x="8054368" y="3280419"/>
            <a:ext cx="3101400" cy="15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sp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3669A2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aseline="30000" lang="en-US" sz="1950">
                <a:solidFill>
                  <a:srgbClr val="1F4E78"/>
                </a:solidFill>
                <a:latin typeface="Inter"/>
                <a:ea typeface="Inter"/>
                <a:cs typeface="Inter"/>
                <a:sym typeface="Inter"/>
              </a:rPr>
              <a:t>Критические Зависимости</a:t>
            </a:r>
            <a:endParaRPr baseline="30000" sz="195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135255" rtl="0" algn="l">
              <a:lnSpc>
                <a:spcPct val="126400"/>
              </a:lnSpc>
              <a:spcBef>
                <a:spcPts val="665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669A2"/>
                </a:solidFill>
                <a:latin typeface="Inter"/>
                <a:ea typeface="Inter"/>
                <a:cs typeface="Inter"/>
                <a:sym typeface="Inter"/>
              </a:rPr>
              <a:t>Интеграция </a:t>
            </a:r>
            <a:r>
              <a:rPr lang="en-US" sz="1100">
                <a:solidFill>
                  <a:srgbClr val="3669A2"/>
                </a:solidFill>
                <a:latin typeface="Inter"/>
                <a:ea typeface="Inter"/>
                <a:cs typeface="Inter"/>
                <a:sym typeface="Inter"/>
              </a:rPr>
              <a:t>AIDX</a:t>
            </a:r>
            <a:r>
              <a:rPr lang="en-US" sz="1200">
                <a:solidFill>
                  <a:srgbClr val="3669A2"/>
                </a:solidFill>
                <a:latin typeface="Inter"/>
                <a:ea typeface="Inter"/>
                <a:cs typeface="Inter"/>
                <a:sym typeface="Inter"/>
              </a:rPr>
              <a:t>: </a:t>
            </a:r>
            <a:r>
              <a:rPr lang="en-US" sz="1000">
                <a:latin typeface="Inter"/>
                <a:ea typeface="Inter"/>
                <a:cs typeface="Inter"/>
                <a:sym typeface="Inter"/>
              </a:rPr>
              <a:t>Real-time данные, SLA 99.9%</a:t>
            </a:r>
            <a:endParaRPr sz="10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30480" rtl="0" algn="l">
              <a:lnSpc>
                <a:spcPct val="126400"/>
              </a:lnSpc>
              <a:spcBef>
                <a:spcPts val="209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669A2"/>
                </a:solidFill>
                <a:latin typeface="Inter"/>
                <a:ea typeface="Inter"/>
                <a:cs typeface="Inter"/>
                <a:sym typeface="Inter"/>
              </a:rPr>
              <a:t>Обучение аналитиков: </a:t>
            </a:r>
            <a:r>
              <a:rPr lang="en-US" sz="1000">
                <a:latin typeface="Inter"/>
                <a:ea typeface="Inter"/>
                <a:cs typeface="Inter"/>
                <a:sym typeface="Inter"/>
              </a:rPr>
              <a:t>Принципы модели, SHAP</a:t>
            </a:r>
            <a:endParaRPr sz="10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00000"/>
              </a:lnSpc>
              <a:spcBef>
                <a:spcPts val="585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669A2"/>
                </a:solidFill>
                <a:latin typeface="Inter"/>
                <a:ea typeface="Inter"/>
                <a:cs typeface="Inter"/>
                <a:sym typeface="Inter"/>
              </a:rPr>
              <a:t>Утверждение: </a:t>
            </a:r>
            <a:r>
              <a:rPr lang="en-US" sz="1000">
                <a:latin typeface="Inter"/>
                <a:ea typeface="Inter"/>
                <a:cs typeface="Inter"/>
                <a:sym typeface="Inter"/>
              </a:rPr>
              <a:t>AIGC на каждом этапе</a:t>
            </a:r>
            <a:endParaRPr sz="10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53" name="Google Shape;353;p24"/>
          <p:cNvSpPr txBox="1"/>
          <p:nvPr/>
        </p:nvSpPr>
        <p:spPr>
          <a:xfrm>
            <a:off x="8054368" y="5263776"/>
            <a:ext cx="27744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75">
            <a:sp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F4E78"/>
                </a:solidFill>
                <a:latin typeface="Inter"/>
                <a:ea typeface="Inter"/>
                <a:cs typeface="Inter"/>
                <a:sym typeface="Inter"/>
              </a:rPr>
              <a:t>Руководство по Изменениям</a:t>
            </a:r>
            <a:endParaRPr sz="13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00000"/>
              </a:lnSpc>
              <a:spcBef>
                <a:spcPts val="1320"/>
              </a:spcBef>
              <a:spcAft>
                <a:spcPts val="0"/>
              </a:spcAft>
              <a:buNone/>
            </a:pPr>
            <a:r>
              <a:rPr lang="en-US" sz="1000">
                <a:latin typeface="Inter"/>
                <a:ea typeface="Inter"/>
                <a:cs typeface="Inter"/>
                <a:sym typeface="Inter"/>
              </a:rPr>
              <a:t>Регулярное информирование</a:t>
            </a:r>
            <a:endParaRPr sz="10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00000"/>
              </a:lnSpc>
              <a:spcBef>
                <a:spcPts val="715"/>
              </a:spcBef>
              <a:spcAft>
                <a:spcPts val="0"/>
              </a:spcAft>
              <a:buNone/>
            </a:pPr>
            <a:r>
              <a:rPr lang="en-US" sz="1000">
                <a:latin typeface="Inter"/>
                <a:ea typeface="Inter"/>
                <a:cs typeface="Inter"/>
                <a:sym typeface="Inter"/>
              </a:rPr>
              <a:t>Презентации и истории успеха</a:t>
            </a:r>
            <a:endParaRPr sz="10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5"/>
          <p:cNvSpPr/>
          <p:nvPr/>
        </p:nvSpPr>
        <p:spPr>
          <a:xfrm>
            <a:off x="0" y="0"/>
            <a:ext cx="12181205" cy="6848475"/>
          </a:xfrm>
          <a:custGeom>
            <a:rect b="b" l="l" r="r" t="t"/>
            <a:pathLst>
              <a:path extrusionOk="0" h="6848475" w="12181205">
                <a:moveTo>
                  <a:pt x="12180802" y="6848192"/>
                </a:moveTo>
                <a:lnTo>
                  <a:pt x="0" y="6848192"/>
                </a:lnTo>
                <a:lnTo>
                  <a:pt x="0" y="0"/>
                </a:lnTo>
                <a:lnTo>
                  <a:pt x="12180802" y="0"/>
                </a:lnTo>
                <a:lnTo>
                  <a:pt x="12180802" y="6848192"/>
                </a:lnTo>
                <a:close/>
              </a:path>
            </a:pathLst>
          </a:custGeom>
          <a:solidFill>
            <a:srgbClr val="F7F9F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descr="Stylized cloud infrastructure with data streams and security icons." id="359" name="Google Shape;359;p25"/>
          <p:cNvGrpSpPr/>
          <p:nvPr/>
        </p:nvGrpSpPr>
        <p:grpSpPr>
          <a:xfrm>
            <a:off x="0" y="0"/>
            <a:ext cx="11975465" cy="6736080"/>
            <a:chOff x="0" y="0"/>
            <a:chExt cx="11975465" cy="6736080"/>
          </a:xfrm>
        </p:grpSpPr>
        <p:pic>
          <p:nvPicPr>
            <p:cNvPr descr="Stylized cloud infrastructure with data streams and security icons." id="360" name="Google Shape;360;p2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11974981" cy="67359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1" name="Google Shape;361;p25"/>
            <p:cNvSpPr/>
            <p:nvPr/>
          </p:nvSpPr>
          <p:spPr>
            <a:xfrm>
              <a:off x="0" y="0"/>
              <a:ext cx="11975465" cy="6736080"/>
            </a:xfrm>
            <a:custGeom>
              <a:rect b="b" l="l" r="r" t="t"/>
              <a:pathLst>
                <a:path extrusionOk="0" h="6736080" w="11975465">
                  <a:moveTo>
                    <a:pt x="11974982" y="0"/>
                  </a:moveTo>
                  <a:lnTo>
                    <a:pt x="11974982" y="6735927"/>
                  </a:lnTo>
                  <a:lnTo>
                    <a:pt x="0" y="6735927"/>
                  </a:lnTo>
                  <a:lnTo>
                    <a:pt x="0" y="0"/>
                  </a:lnTo>
                  <a:lnTo>
                    <a:pt x="11974982" y="0"/>
                  </a:lnTo>
                  <a:close/>
                </a:path>
              </a:pathLst>
            </a:custGeom>
            <a:solidFill>
              <a:srgbClr val="000000">
                <a:alpha val="59607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$PPTXTitle" id="101" name="Google Shape;101;p15"/>
          <p:cNvSpPr txBox="1"/>
          <p:nvPr>
            <p:ph type="title"/>
          </p:nvPr>
        </p:nvSpPr>
        <p:spPr>
          <a:xfrm>
            <a:off x="586049" y="105553"/>
            <a:ext cx="10901045" cy="14135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730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oppins"/>
                <a:ea typeface="Poppins"/>
                <a:cs typeface="Poppins"/>
                <a:sym typeface="Poppins"/>
              </a:rPr>
              <a:t>Интеграция источников данных</a:t>
            </a:r>
            <a:endParaRPr/>
          </a:p>
          <a:p>
            <a:pPr indent="0" lvl="0" marL="12700" marR="5080" rtl="0" algn="l">
              <a:lnSpc>
                <a:spcPct val="118500"/>
              </a:lnSpc>
              <a:spcBef>
                <a:spcPts val="55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4A5462"/>
                </a:solidFill>
                <a:latin typeface="Poppins"/>
                <a:ea typeface="Poppins"/>
                <a:cs typeface="Poppins"/>
                <a:sym typeface="Poppins"/>
              </a:rPr>
              <a:t>Эффективный сбор и парсинг данных из разрозненных источников является фундаментом для точной оценки рисков.</a:t>
            </a:r>
            <a:endParaRPr sz="1450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02" name="Google Shape;102;p15"/>
          <p:cNvGrpSpPr/>
          <p:nvPr/>
        </p:nvGrpSpPr>
        <p:grpSpPr>
          <a:xfrm>
            <a:off x="432803" y="1685556"/>
            <a:ext cx="4468495" cy="4861560"/>
            <a:chOff x="432803" y="1685556"/>
            <a:chExt cx="4468495" cy="4861560"/>
          </a:xfrm>
        </p:grpSpPr>
        <p:sp>
          <p:nvSpPr>
            <p:cNvPr id="103" name="Google Shape;103;p15"/>
            <p:cNvSpPr/>
            <p:nvPr/>
          </p:nvSpPr>
          <p:spPr>
            <a:xfrm>
              <a:off x="432803" y="1685556"/>
              <a:ext cx="4468495" cy="4861560"/>
            </a:xfrm>
            <a:custGeom>
              <a:rect b="b" l="l" r="r" t="t"/>
              <a:pathLst>
                <a:path extrusionOk="0" h="4861559" w="4468495">
                  <a:moveTo>
                    <a:pt x="4468368" y="0"/>
                  </a:moveTo>
                  <a:lnTo>
                    <a:pt x="4301045" y="0"/>
                  </a:lnTo>
                  <a:lnTo>
                    <a:pt x="4301045" y="222961"/>
                  </a:lnTo>
                  <a:lnTo>
                    <a:pt x="4301045" y="4451629"/>
                  </a:lnTo>
                  <a:lnTo>
                    <a:pt x="4294644" y="4495012"/>
                  </a:lnTo>
                  <a:lnTo>
                    <a:pt x="4275848" y="4534801"/>
                  </a:lnTo>
                  <a:lnTo>
                    <a:pt x="4246283" y="4567402"/>
                  </a:lnTo>
                  <a:lnTo>
                    <a:pt x="4208640" y="4589919"/>
                  </a:lnTo>
                  <a:lnTo>
                    <a:pt x="4166108" y="4600600"/>
                  </a:lnTo>
                  <a:lnTo>
                    <a:pt x="4151363" y="4601311"/>
                  </a:lnTo>
                  <a:lnTo>
                    <a:pt x="315620" y="4601311"/>
                  </a:lnTo>
                  <a:lnTo>
                    <a:pt x="272237" y="4594911"/>
                  </a:lnTo>
                  <a:lnTo>
                    <a:pt x="232448" y="4576115"/>
                  </a:lnTo>
                  <a:lnTo>
                    <a:pt x="199859" y="4546549"/>
                  </a:lnTo>
                  <a:lnTo>
                    <a:pt x="177330" y="4508906"/>
                  </a:lnTo>
                  <a:lnTo>
                    <a:pt x="166649" y="4466374"/>
                  </a:lnTo>
                  <a:lnTo>
                    <a:pt x="165938" y="4451629"/>
                  </a:lnTo>
                  <a:lnTo>
                    <a:pt x="165938" y="222961"/>
                  </a:lnTo>
                  <a:lnTo>
                    <a:pt x="172351" y="179578"/>
                  </a:lnTo>
                  <a:lnTo>
                    <a:pt x="191147" y="139788"/>
                  </a:lnTo>
                  <a:lnTo>
                    <a:pt x="220713" y="107200"/>
                  </a:lnTo>
                  <a:lnTo>
                    <a:pt x="258343" y="84670"/>
                  </a:lnTo>
                  <a:lnTo>
                    <a:pt x="300875" y="73990"/>
                  </a:lnTo>
                  <a:lnTo>
                    <a:pt x="315620" y="73279"/>
                  </a:lnTo>
                  <a:lnTo>
                    <a:pt x="4151363" y="73279"/>
                  </a:lnTo>
                  <a:lnTo>
                    <a:pt x="4194746" y="79679"/>
                  </a:lnTo>
                  <a:lnTo>
                    <a:pt x="4234535" y="98475"/>
                  </a:lnTo>
                  <a:lnTo>
                    <a:pt x="4267136" y="128054"/>
                  </a:lnTo>
                  <a:lnTo>
                    <a:pt x="4289653" y="165684"/>
                  </a:lnTo>
                  <a:lnTo>
                    <a:pt x="4300334" y="208216"/>
                  </a:lnTo>
                  <a:lnTo>
                    <a:pt x="4301045" y="222961"/>
                  </a:lnTo>
                  <a:lnTo>
                    <a:pt x="4301045" y="0"/>
                  </a:lnTo>
                  <a:lnTo>
                    <a:pt x="0" y="0"/>
                  </a:lnTo>
                  <a:lnTo>
                    <a:pt x="0" y="4861560"/>
                  </a:lnTo>
                  <a:lnTo>
                    <a:pt x="4468368" y="4861560"/>
                  </a:lnTo>
                  <a:lnTo>
                    <a:pt x="4468368" y="4601311"/>
                  </a:lnTo>
                  <a:lnTo>
                    <a:pt x="4468368" y="73279"/>
                  </a:lnTo>
                  <a:lnTo>
                    <a:pt x="4468368" y="0"/>
                  </a:lnTo>
                  <a:close/>
                </a:path>
              </a:pathLst>
            </a:custGeom>
            <a:solidFill>
              <a:srgbClr val="000000">
                <a:alpha val="10196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pic>
          <p:nvPicPr>
            <p:cNvPr descr="A stylized funnel with various document icons converging into a single stream." id="104" name="Google Shape;104;p1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98749" y="1758825"/>
              <a:ext cx="4135111" cy="45280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5" name="Google Shape;105;p15"/>
          <p:cNvSpPr txBox="1"/>
          <p:nvPr/>
        </p:nvSpPr>
        <p:spPr>
          <a:xfrm>
            <a:off x="5166567" y="2139054"/>
            <a:ext cx="4583400" cy="2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Компоненты сбора данных</a:t>
            </a:r>
            <a:endParaRPr sz="175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5166567" y="2634893"/>
            <a:ext cx="194310" cy="295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solidFill>
                  <a:srgbClr val="4BA1DF"/>
                </a:solidFill>
                <a:latin typeface="Poppins"/>
                <a:ea typeface="Poppins"/>
                <a:cs typeface="Poppins"/>
                <a:sym typeface="Poppins"/>
              </a:rPr>
              <a:t></a:t>
            </a:r>
            <a:endParaRPr sz="175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5166567" y="3495595"/>
            <a:ext cx="278130" cy="295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solidFill>
                  <a:srgbClr val="4BA1DF"/>
                </a:solidFill>
                <a:latin typeface="Poppins"/>
                <a:ea typeface="Poppins"/>
                <a:cs typeface="Poppins"/>
                <a:sym typeface="Poppins"/>
              </a:rPr>
              <a:t></a:t>
            </a:r>
            <a:endParaRPr sz="175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5166567" y="4356297"/>
            <a:ext cx="250190" cy="295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solidFill>
                  <a:srgbClr val="4BA1DF"/>
                </a:solidFill>
                <a:latin typeface="Poppins"/>
                <a:ea typeface="Poppins"/>
                <a:cs typeface="Poppins"/>
                <a:sym typeface="Poppins"/>
              </a:rPr>
              <a:t></a:t>
            </a:r>
            <a:endParaRPr sz="175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5166567" y="5216999"/>
            <a:ext cx="250190" cy="295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solidFill>
                  <a:srgbClr val="4BA1DF"/>
                </a:solidFill>
                <a:latin typeface="Poppins"/>
                <a:ea typeface="Poppins"/>
                <a:cs typeface="Poppins"/>
                <a:sym typeface="Poppins"/>
              </a:rPr>
              <a:t>⚠</a:t>
            </a:r>
            <a:endParaRPr sz="175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0" name="Google Shape;110;p15"/>
          <p:cNvSpPr txBox="1"/>
          <p:nvPr>
            <p:ph idx="1" type="body"/>
          </p:nvPr>
        </p:nvSpPr>
        <p:spPr>
          <a:xfrm>
            <a:off x="5484652" y="2549993"/>
            <a:ext cx="5775325" cy="33216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3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oppins"/>
                <a:ea typeface="Poppins"/>
                <a:cs typeface="Poppins"/>
                <a:sym typeface="Poppins"/>
              </a:rPr>
              <a:t>Разнообразие форматов</a:t>
            </a:r>
            <a:endParaRPr/>
          </a:p>
          <a:p>
            <a:pPr indent="0" lvl="0" marL="12700" marR="86360" rtl="0" algn="l">
              <a:lnSpc>
                <a:spcPct val="128099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sz="1150">
                <a:latin typeface="Poppins"/>
                <a:ea typeface="Poppins"/>
                <a:cs typeface="Poppins"/>
                <a:sym typeface="Poppins"/>
              </a:rPr>
              <a:t>Обработка CSV, TAB, XML, YAML, PDF, JSON, XLS из booking-сайтов, форумов и агентств.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  <a:p>
            <a:pPr indent="0" lvl="0" marL="96520" rtl="0" algn="l">
              <a:lnSpc>
                <a:spcPct val="100000"/>
              </a:lnSpc>
              <a:spcBef>
                <a:spcPts val="1640"/>
              </a:spcBef>
              <a:spcAft>
                <a:spcPts val="0"/>
              </a:spcAft>
              <a:buNone/>
            </a:pPr>
            <a:r>
              <a:rPr lang="en-US">
                <a:latin typeface="Poppins"/>
                <a:ea typeface="Poppins"/>
                <a:cs typeface="Poppins"/>
                <a:sym typeface="Poppins"/>
              </a:rPr>
              <a:t>Парсинг и извлечение</a:t>
            </a:r>
            <a:endParaRPr/>
          </a:p>
          <a:p>
            <a:pPr indent="0" lvl="0" marL="96520" marR="488950" rtl="0" algn="l">
              <a:lnSpc>
                <a:spcPct val="128099"/>
              </a:lnSpc>
              <a:spcBef>
                <a:spcPts val="40"/>
              </a:spcBef>
              <a:spcAft>
                <a:spcPts val="0"/>
              </a:spcAft>
              <a:buNone/>
            </a:pPr>
            <a:r>
              <a:rPr lang="en-US" sz="1150">
                <a:latin typeface="Poppins"/>
                <a:ea typeface="Poppins"/>
                <a:cs typeface="Poppins"/>
                <a:sym typeface="Poppins"/>
              </a:rPr>
              <a:t>Автоматическое извлечение информации о пассажирах и их полетных паттернах.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  <a:p>
            <a:pPr indent="0" lvl="0" marL="68580" rtl="0" algn="l">
              <a:lnSpc>
                <a:spcPct val="100000"/>
              </a:lnSpc>
              <a:spcBef>
                <a:spcPts val="1639"/>
              </a:spcBef>
              <a:spcAft>
                <a:spcPts val="0"/>
              </a:spcAft>
              <a:buNone/>
            </a:pPr>
            <a:r>
              <a:rPr lang="en-US">
                <a:latin typeface="Poppins"/>
                <a:ea typeface="Poppins"/>
                <a:cs typeface="Poppins"/>
                <a:sym typeface="Poppins"/>
              </a:rPr>
              <a:t>Валидация строк</a:t>
            </a:r>
            <a:endParaRPr/>
          </a:p>
          <a:p>
            <a:pPr indent="0" lvl="0" marL="68580" marR="633095" rtl="0" algn="l">
              <a:lnSpc>
                <a:spcPct val="128099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sz="1150">
                <a:latin typeface="Poppins"/>
                <a:ea typeface="Poppins"/>
                <a:cs typeface="Poppins"/>
                <a:sym typeface="Poppins"/>
              </a:rPr>
              <a:t>Проверка целостности и корректности данных, пропуск заголовков и валидация содержимого.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  <a:p>
            <a:pPr indent="0" lvl="0" marL="68580" rtl="0" algn="l">
              <a:lnSpc>
                <a:spcPct val="100000"/>
              </a:lnSpc>
              <a:spcBef>
                <a:spcPts val="1635"/>
              </a:spcBef>
              <a:spcAft>
                <a:spcPts val="0"/>
              </a:spcAft>
              <a:buNone/>
            </a:pPr>
            <a:r>
              <a:rPr lang="en-US">
                <a:latin typeface="Poppins"/>
                <a:ea typeface="Poppins"/>
                <a:cs typeface="Poppins"/>
                <a:sym typeface="Poppins"/>
              </a:rPr>
              <a:t>Логирование ошибок</a:t>
            </a:r>
            <a:endParaRPr/>
          </a:p>
          <a:p>
            <a:pPr indent="0" lvl="0" marL="68580" marR="5080" rtl="0" algn="l">
              <a:lnSpc>
                <a:spcPct val="128099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sz="1150">
                <a:latin typeface="Poppins"/>
                <a:ea typeface="Poppins"/>
                <a:cs typeface="Poppins"/>
                <a:sym typeface="Poppins"/>
              </a:rPr>
              <a:t>Подробное логирование ошибок и аномалий для обеспечения прозрачности данных.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$PPTXTitle" id="115" name="Google Shape;115;p16"/>
          <p:cNvSpPr txBox="1"/>
          <p:nvPr>
            <p:ph type="title"/>
          </p:nvPr>
        </p:nvSpPr>
        <p:spPr>
          <a:xfrm>
            <a:off x="586049" y="361518"/>
            <a:ext cx="8749665" cy="5645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1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oppins"/>
                <a:ea typeface="Poppins"/>
                <a:cs typeface="Poppins"/>
                <a:sym typeface="Poppins"/>
              </a:rPr>
              <a:t>Нормализация и правила соответствия</a:t>
            </a:r>
            <a:endParaRPr/>
          </a:p>
        </p:txBody>
      </p:sp>
      <p:sp>
        <p:nvSpPr>
          <p:cNvPr id="116" name="Google Shape;116;p16"/>
          <p:cNvSpPr txBox="1"/>
          <p:nvPr/>
        </p:nvSpPr>
        <p:spPr>
          <a:xfrm>
            <a:off x="586049" y="1007044"/>
            <a:ext cx="10485755" cy="2501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4A5462"/>
                </a:solidFill>
                <a:latin typeface="Poppins"/>
                <a:ea typeface="Poppins"/>
                <a:cs typeface="Poppins"/>
                <a:sym typeface="Poppins"/>
              </a:rPr>
              <a:t>Унификация и нормализация данных критически важны для построения полных и точных профилей пассажиров.</a:t>
            </a:r>
            <a:endParaRPr sz="145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7" name="Google Shape;117;p16"/>
          <p:cNvSpPr txBox="1"/>
          <p:nvPr/>
        </p:nvSpPr>
        <p:spPr>
          <a:xfrm>
            <a:off x="586049" y="2015562"/>
            <a:ext cx="36588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44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Процессы унификации и очистки</a:t>
            </a:r>
            <a:endParaRPr sz="175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None/>
            </a:pPr>
            <a:r>
              <a:t/>
            </a:r>
            <a:endParaRPr sz="175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8" name="Google Shape;118;p16"/>
          <p:cNvSpPr/>
          <p:nvPr/>
        </p:nvSpPr>
        <p:spPr>
          <a:xfrm>
            <a:off x="598749" y="2918901"/>
            <a:ext cx="449580" cy="449580"/>
          </a:xfrm>
          <a:custGeom>
            <a:rect b="b" l="l" r="r" t="t"/>
            <a:pathLst>
              <a:path extrusionOk="0" h="449579" w="449580">
                <a:moveTo>
                  <a:pt x="231884" y="449061"/>
                </a:moveTo>
                <a:lnTo>
                  <a:pt x="217177" y="449061"/>
                </a:lnTo>
                <a:lnTo>
                  <a:pt x="209841" y="448701"/>
                </a:lnTo>
                <a:lnTo>
                  <a:pt x="166390" y="441528"/>
                </a:lnTo>
                <a:lnTo>
                  <a:pt x="125173" y="426016"/>
                </a:lnTo>
                <a:lnTo>
                  <a:pt x="87774" y="402760"/>
                </a:lnTo>
                <a:lnTo>
                  <a:pt x="55631" y="372656"/>
                </a:lnTo>
                <a:lnTo>
                  <a:pt x="29978" y="336859"/>
                </a:lnTo>
                <a:lnTo>
                  <a:pt x="11802" y="296745"/>
                </a:lnTo>
                <a:lnTo>
                  <a:pt x="1801" y="253857"/>
                </a:lnTo>
                <a:lnTo>
                  <a:pt x="0" y="231884"/>
                </a:lnTo>
                <a:lnTo>
                  <a:pt x="0" y="217177"/>
                </a:lnTo>
                <a:lnTo>
                  <a:pt x="5748" y="173514"/>
                </a:lnTo>
                <a:lnTo>
                  <a:pt x="19905" y="131812"/>
                </a:lnTo>
                <a:lnTo>
                  <a:pt x="41925" y="93673"/>
                </a:lnTo>
                <a:lnTo>
                  <a:pt x="70963" y="60563"/>
                </a:lnTo>
                <a:lnTo>
                  <a:pt x="105902" y="33754"/>
                </a:lnTo>
                <a:lnTo>
                  <a:pt x="145400" y="14277"/>
                </a:lnTo>
                <a:lnTo>
                  <a:pt x="187939" y="2879"/>
                </a:lnTo>
                <a:lnTo>
                  <a:pt x="217177" y="0"/>
                </a:lnTo>
                <a:lnTo>
                  <a:pt x="231884" y="0"/>
                </a:lnTo>
                <a:lnTo>
                  <a:pt x="275547" y="5748"/>
                </a:lnTo>
                <a:lnTo>
                  <a:pt x="317248" y="19905"/>
                </a:lnTo>
                <a:lnTo>
                  <a:pt x="355387" y="41925"/>
                </a:lnTo>
                <a:lnTo>
                  <a:pt x="388497" y="70963"/>
                </a:lnTo>
                <a:lnTo>
                  <a:pt x="415306" y="105902"/>
                </a:lnTo>
                <a:lnTo>
                  <a:pt x="434784" y="145400"/>
                </a:lnTo>
                <a:lnTo>
                  <a:pt x="446182" y="187939"/>
                </a:lnTo>
                <a:lnTo>
                  <a:pt x="449061" y="224530"/>
                </a:lnTo>
                <a:lnTo>
                  <a:pt x="449061" y="231884"/>
                </a:lnTo>
                <a:lnTo>
                  <a:pt x="443312" y="275547"/>
                </a:lnTo>
                <a:lnTo>
                  <a:pt x="429156" y="317248"/>
                </a:lnTo>
                <a:lnTo>
                  <a:pt x="407135" y="355387"/>
                </a:lnTo>
                <a:lnTo>
                  <a:pt x="378098" y="388498"/>
                </a:lnTo>
                <a:lnTo>
                  <a:pt x="343159" y="415307"/>
                </a:lnTo>
                <a:lnTo>
                  <a:pt x="303661" y="434784"/>
                </a:lnTo>
                <a:lnTo>
                  <a:pt x="261122" y="446182"/>
                </a:lnTo>
                <a:lnTo>
                  <a:pt x="231884" y="449061"/>
                </a:lnTo>
                <a:close/>
              </a:path>
            </a:pathLst>
          </a:custGeom>
          <a:solidFill>
            <a:srgbClr val="E8ECE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9" name="Google Shape;119;p16"/>
          <p:cNvSpPr txBox="1"/>
          <p:nvPr/>
        </p:nvSpPr>
        <p:spPr>
          <a:xfrm>
            <a:off x="728719" y="3009111"/>
            <a:ext cx="189230" cy="2501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</a:t>
            </a:r>
            <a:endParaRPr sz="145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>
            <a:off x="1147376" y="2833228"/>
            <a:ext cx="1845310" cy="9239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9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Создание таблицы</a:t>
            </a:r>
            <a:endParaRPr sz="115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390"/>
              </a:spcBef>
              <a:spcAft>
                <a:spcPts val="0"/>
              </a:spcAft>
              <a:buNone/>
            </a:pPr>
            <a:r>
              <a:rPr lang="en-US" sz="115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Person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  <a:p>
            <a:pPr indent="0" lvl="0" marL="12700" marR="5080" rtl="0" algn="l">
              <a:lnSpc>
                <a:spcPct val="1280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Агрегация всех данных в единую таблицу SQLite.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1" name="Google Shape;121;p16"/>
          <p:cNvSpPr/>
          <p:nvPr/>
        </p:nvSpPr>
        <p:spPr>
          <a:xfrm>
            <a:off x="3293119" y="2918901"/>
            <a:ext cx="449580" cy="449580"/>
          </a:xfrm>
          <a:custGeom>
            <a:rect b="b" l="l" r="r" t="t"/>
            <a:pathLst>
              <a:path extrusionOk="0" h="449579" w="449579">
                <a:moveTo>
                  <a:pt x="231884" y="449061"/>
                </a:moveTo>
                <a:lnTo>
                  <a:pt x="217177" y="449061"/>
                </a:lnTo>
                <a:lnTo>
                  <a:pt x="209841" y="448701"/>
                </a:lnTo>
                <a:lnTo>
                  <a:pt x="166389" y="441528"/>
                </a:lnTo>
                <a:lnTo>
                  <a:pt x="125173" y="426016"/>
                </a:lnTo>
                <a:lnTo>
                  <a:pt x="87774" y="402760"/>
                </a:lnTo>
                <a:lnTo>
                  <a:pt x="55631" y="372656"/>
                </a:lnTo>
                <a:lnTo>
                  <a:pt x="29978" y="336859"/>
                </a:lnTo>
                <a:lnTo>
                  <a:pt x="11802" y="296745"/>
                </a:lnTo>
                <a:lnTo>
                  <a:pt x="1801" y="253857"/>
                </a:lnTo>
                <a:lnTo>
                  <a:pt x="0" y="231884"/>
                </a:lnTo>
                <a:lnTo>
                  <a:pt x="0" y="217177"/>
                </a:lnTo>
                <a:lnTo>
                  <a:pt x="5748" y="173514"/>
                </a:lnTo>
                <a:lnTo>
                  <a:pt x="19905" y="131812"/>
                </a:lnTo>
                <a:lnTo>
                  <a:pt x="41925" y="93673"/>
                </a:lnTo>
                <a:lnTo>
                  <a:pt x="70963" y="60563"/>
                </a:lnTo>
                <a:lnTo>
                  <a:pt x="105902" y="33754"/>
                </a:lnTo>
                <a:lnTo>
                  <a:pt x="145400" y="14277"/>
                </a:lnTo>
                <a:lnTo>
                  <a:pt x="187939" y="2879"/>
                </a:lnTo>
                <a:lnTo>
                  <a:pt x="217177" y="0"/>
                </a:lnTo>
                <a:lnTo>
                  <a:pt x="231884" y="0"/>
                </a:lnTo>
                <a:lnTo>
                  <a:pt x="275546" y="5748"/>
                </a:lnTo>
                <a:lnTo>
                  <a:pt x="317249" y="19905"/>
                </a:lnTo>
                <a:lnTo>
                  <a:pt x="355387" y="41925"/>
                </a:lnTo>
                <a:lnTo>
                  <a:pt x="388498" y="70963"/>
                </a:lnTo>
                <a:lnTo>
                  <a:pt x="415306" y="105902"/>
                </a:lnTo>
                <a:lnTo>
                  <a:pt x="434784" y="145400"/>
                </a:lnTo>
                <a:lnTo>
                  <a:pt x="446181" y="187939"/>
                </a:lnTo>
                <a:lnTo>
                  <a:pt x="449061" y="217177"/>
                </a:lnTo>
                <a:lnTo>
                  <a:pt x="449061" y="224530"/>
                </a:lnTo>
                <a:lnTo>
                  <a:pt x="449061" y="231884"/>
                </a:lnTo>
                <a:lnTo>
                  <a:pt x="443312" y="275547"/>
                </a:lnTo>
                <a:lnTo>
                  <a:pt x="429155" y="317248"/>
                </a:lnTo>
                <a:lnTo>
                  <a:pt x="407135" y="355387"/>
                </a:lnTo>
                <a:lnTo>
                  <a:pt x="378098" y="388498"/>
                </a:lnTo>
                <a:lnTo>
                  <a:pt x="343159" y="415307"/>
                </a:lnTo>
                <a:lnTo>
                  <a:pt x="303661" y="434784"/>
                </a:lnTo>
                <a:lnTo>
                  <a:pt x="261122" y="446182"/>
                </a:lnTo>
                <a:lnTo>
                  <a:pt x="239220" y="448701"/>
                </a:lnTo>
                <a:lnTo>
                  <a:pt x="231884" y="449061"/>
                </a:lnTo>
                <a:close/>
              </a:path>
            </a:pathLst>
          </a:custGeom>
          <a:solidFill>
            <a:srgbClr val="E8ECE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2" name="Google Shape;122;p16"/>
          <p:cNvSpPr txBox="1"/>
          <p:nvPr/>
        </p:nvSpPr>
        <p:spPr>
          <a:xfrm>
            <a:off x="3399702" y="3009111"/>
            <a:ext cx="236220" cy="2501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</a:t>
            </a:r>
            <a:endParaRPr sz="145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3841747" y="2833228"/>
            <a:ext cx="1781810" cy="1148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5080" rtl="0" algn="l">
              <a:lnSpc>
                <a:spcPct val="1280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Приведение к верхнему регистру</a:t>
            </a:r>
            <a:endParaRPr sz="115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12700" marR="53975" rtl="0" algn="l">
              <a:lnSpc>
                <a:spcPct val="1280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Все текстовые поля приводятся к верхнему регистру.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4" name="Google Shape;124;p16"/>
          <p:cNvSpPr/>
          <p:nvPr/>
        </p:nvSpPr>
        <p:spPr>
          <a:xfrm>
            <a:off x="598749" y="4266087"/>
            <a:ext cx="449580" cy="449580"/>
          </a:xfrm>
          <a:custGeom>
            <a:rect b="b" l="l" r="r" t="t"/>
            <a:pathLst>
              <a:path extrusionOk="0" h="449579" w="449580">
                <a:moveTo>
                  <a:pt x="231884" y="449061"/>
                </a:moveTo>
                <a:lnTo>
                  <a:pt x="217177" y="449061"/>
                </a:lnTo>
                <a:lnTo>
                  <a:pt x="209841" y="448701"/>
                </a:lnTo>
                <a:lnTo>
                  <a:pt x="166390" y="441528"/>
                </a:lnTo>
                <a:lnTo>
                  <a:pt x="125173" y="426016"/>
                </a:lnTo>
                <a:lnTo>
                  <a:pt x="87774" y="402761"/>
                </a:lnTo>
                <a:lnTo>
                  <a:pt x="55631" y="372656"/>
                </a:lnTo>
                <a:lnTo>
                  <a:pt x="29978" y="336858"/>
                </a:lnTo>
                <a:lnTo>
                  <a:pt x="11802" y="296745"/>
                </a:lnTo>
                <a:lnTo>
                  <a:pt x="1801" y="253857"/>
                </a:lnTo>
                <a:lnTo>
                  <a:pt x="0" y="231884"/>
                </a:lnTo>
                <a:lnTo>
                  <a:pt x="0" y="217177"/>
                </a:lnTo>
                <a:lnTo>
                  <a:pt x="5748" y="173514"/>
                </a:lnTo>
                <a:lnTo>
                  <a:pt x="19905" y="131811"/>
                </a:lnTo>
                <a:lnTo>
                  <a:pt x="41925" y="93673"/>
                </a:lnTo>
                <a:lnTo>
                  <a:pt x="70963" y="60563"/>
                </a:lnTo>
                <a:lnTo>
                  <a:pt x="105902" y="33754"/>
                </a:lnTo>
                <a:lnTo>
                  <a:pt x="145400" y="14277"/>
                </a:lnTo>
                <a:lnTo>
                  <a:pt x="187939" y="2879"/>
                </a:lnTo>
                <a:lnTo>
                  <a:pt x="217177" y="0"/>
                </a:lnTo>
                <a:lnTo>
                  <a:pt x="231884" y="0"/>
                </a:lnTo>
                <a:lnTo>
                  <a:pt x="275547" y="5748"/>
                </a:lnTo>
                <a:lnTo>
                  <a:pt x="317248" y="19905"/>
                </a:lnTo>
                <a:lnTo>
                  <a:pt x="355387" y="41925"/>
                </a:lnTo>
                <a:lnTo>
                  <a:pt x="388497" y="70963"/>
                </a:lnTo>
                <a:lnTo>
                  <a:pt x="415306" y="105901"/>
                </a:lnTo>
                <a:lnTo>
                  <a:pt x="434784" y="145400"/>
                </a:lnTo>
                <a:lnTo>
                  <a:pt x="446182" y="187939"/>
                </a:lnTo>
                <a:lnTo>
                  <a:pt x="449061" y="224530"/>
                </a:lnTo>
                <a:lnTo>
                  <a:pt x="449061" y="231884"/>
                </a:lnTo>
                <a:lnTo>
                  <a:pt x="443312" y="275546"/>
                </a:lnTo>
                <a:lnTo>
                  <a:pt x="429156" y="317248"/>
                </a:lnTo>
                <a:lnTo>
                  <a:pt x="407135" y="355387"/>
                </a:lnTo>
                <a:lnTo>
                  <a:pt x="378098" y="388498"/>
                </a:lnTo>
                <a:lnTo>
                  <a:pt x="343159" y="415307"/>
                </a:lnTo>
                <a:lnTo>
                  <a:pt x="303661" y="434784"/>
                </a:lnTo>
                <a:lnTo>
                  <a:pt x="261122" y="446181"/>
                </a:lnTo>
                <a:lnTo>
                  <a:pt x="231884" y="449061"/>
                </a:lnTo>
                <a:close/>
              </a:path>
            </a:pathLst>
          </a:custGeom>
          <a:solidFill>
            <a:srgbClr val="E8ECE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5" name="Google Shape;125;p16"/>
          <p:cNvSpPr txBox="1"/>
          <p:nvPr/>
        </p:nvSpPr>
        <p:spPr>
          <a:xfrm>
            <a:off x="693636" y="4356297"/>
            <a:ext cx="259715" cy="2501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</a:t>
            </a:r>
            <a:endParaRPr sz="145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6" name="Google Shape;126;p16"/>
          <p:cNvSpPr txBox="1"/>
          <p:nvPr/>
        </p:nvSpPr>
        <p:spPr>
          <a:xfrm>
            <a:off x="1147376" y="4180414"/>
            <a:ext cx="1582420" cy="1148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5080" rtl="0" algn="l">
              <a:lnSpc>
                <a:spcPct val="1280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Транслитерация </a:t>
            </a:r>
            <a:r>
              <a:rPr lang="en-US" sz="115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Кириллические символы транслитерируются в латиницу.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7" name="Google Shape;127;p16"/>
          <p:cNvSpPr/>
          <p:nvPr/>
        </p:nvSpPr>
        <p:spPr>
          <a:xfrm>
            <a:off x="3293119" y="4266087"/>
            <a:ext cx="449580" cy="449580"/>
          </a:xfrm>
          <a:custGeom>
            <a:rect b="b" l="l" r="r" t="t"/>
            <a:pathLst>
              <a:path extrusionOk="0" h="449579" w="449579">
                <a:moveTo>
                  <a:pt x="231884" y="449061"/>
                </a:moveTo>
                <a:lnTo>
                  <a:pt x="217177" y="449061"/>
                </a:lnTo>
                <a:lnTo>
                  <a:pt x="209841" y="448701"/>
                </a:lnTo>
                <a:lnTo>
                  <a:pt x="166389" y="441528"/>
                </a:lnTo>
                <a:lnTo>
                  <a:pt x="125173" y="426016"/>
                </a:lnTo>
                <a:lnTo>
                  <a:pt x="87774" y="402761"/>
                </a:lnTo>
                <a:lnTo>
                  <a:pt x="55631" y="372656"/>
                </a:lnTo>
                <a:lnTo>
                  <a:pt x="29978" y="336858"/>
                </a:lnTo>
                <a:lnTo>
                  <a:pt x="11802" y="296745"/>
                </a:lnTo>
                <a:lnTo>
                  <a:pt x="1801" y="253857"/>
                </a:lnTo>
                <a:lnTo>
                  <a:pt x="0" y="231884"/>
                </a:lnTo>
                <a:lnTo>
                  <a:pt x="0" y="217177"/>
                </a:lnTo>
                <a:lnTo>
                  <a:pt x="5748" y="173514"/>
                </a:lnTo>
                <a:lnTo>
                  <a:pt x="19905" y="131811"/>
                </a:lnTo>
                <a:lnTo>
                  <a:pt x="41925" y="93673"/>
                </a:lnTo>
                <a:lnTo>
                  <a:pt x="70963" y="60563"/>
                </a:lnTo>
                <a:lnTo>
                  <a:pt x="105902" y="33754"/>
                </a:lnTo>
                <a:lnTo>
                  <a:pt x="145400" y="14277"/>
                </a:lnTo>
                <a:lnTo>
                  <a:pt x="187939" y="2879"/>
                </a:lnTo>
                <a:lnTo>
                  <a:pt x="217177" y="0"/>
                </a:lnTo>
                <a:lnTo>
                  <a:pt x="231884" y="0"/>
                </a:lnTo>
                <a:lnTo>
                  <a:pt x="275546" y="5748"/>
                </a:lnTo>
                <a:lnTo>
                  <a:pt x="317249" y="19905"/>
                </a:lnTo>
                <a:lnTo>
                  <a:pt x="355387" y="41925"/>
                </a:lnTo>
                <a:lnTo>
                  <a:pt x="388498" y="70963"/>
                </a:lnTo>
                <a:lnTo>
                  <a:pt x="415306" y="105901"/>
                </a:lnTo>
                <a:lnTo>
                  <a:pt x="434784" y="145400"/>
                </a:lnTo>
                <a:lnTo>
                  <a:pt x="446181" y="187939"/>
                </a:lnTo>
                <a:lnTo>
                  <a:pt x="449061" y="217177"/>
                </a:lnTo>
                <a:lnTo>
                  <a:pt x="449061" y="224530"/>
                </a:lnTo>
                <a:lnTo>
                  <a:pt x="449061" y="231884"/>
                </a:lnTo>
                <a:lnTo>
                  <a:pt x="443312" y="275546"/>
                </a:lnTo>
                <a:lnTo>
                  <a:pt x="429155" y="317248"/>
                </a:lnTo>
                <a:lnTo>
                  <a:pt x="407135" y="355387"/>
                </a:lnTo>
                <a:lnTo>
                  <a:pt x="378098" y="388498"/>
                </a:lnTo>
                <a:lnTo>
                  <a:pt x="343159" y="415307"/>
                </a:lnTo>
                <a:lnTo>
                  <a:pt x="303661" y="434784"/>
                </a:lnTo>
                <a:lnTo>
                  <a:pt x="261122" y="446181"/>
                </a:lnTo>
                <a:lnTo>
                  <a:pt x="239220" y="448701"/>
                </a:lnTo>
                <a:lnTo>
                  <a:pt x="231884" y="449061"/>
                </a:lnTo>
                <a:close/>
              </a:path>
            </a:pathLst>
          </a:custGeom>
          <a:solidFill>
            <a:srgbClr val="E8ECE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8" name="Google Shape;128;p16"/>
          <p:cNvSpPr txBox="1"/>
          <p:nvPr/>
        </p:nvSpPr>
        <p:spPr>
          <a:xfrm>
            <a:off x="3399702" y="4356297"/>
            <a:ext cx="236220" cy="2501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</a:t>
            </a:r>
            <a:endParaRPr sz="145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9" name="Google Shape;129;p16"/>
          <p:cNvSpPr txBox="1"/>
          <p:nvPr/>
        </p:nvSpPr>
        <p:spPr>
          <a:xfrm>
            <a:off x="3841747" y="4180414"/>
            <a:ext cx="1649095" cy="9239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5080" rtl="0" algn="l">
              <a:lnSpc>
                <a:spcPct val="1280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Удаление пробелов </a:t>
            </a:r>
            <a:r>
              <a:rPr lang="en-US" sz="115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Удаление избыточных пробелов и спецсимволов.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0" name="Google Shape;130;p16"/>
          <p:cNvSpPr/>
          <p:nvPr/>
        </p:nvSpPr>
        <p:spPr>
          <a:xfrm>
            <a:off x="598749" y="5613273"/>
            <a:ext cx="449580" cy="449580"/>
          </a:xfrm>
          <a:custGeom>
            <a:rect b="b" l="l" r="r" t="t"/>
            <a:pathLst>
              <a:path extrusionOk="0" h="449579" w="449580">
                <a:moveTo>
                  <a:pt x="231884" y="449061"/>
                </a:moveTo>
                <a:lnTo>
                  <a:pt x="217177" y="449061"/>
                </a:lnTo>
                <a:lnTo>
                  <a:pt x="209841" y="448700"/>
                </a:lnTo>
                <a:lnTo>
                  <a:pt x="166390" y="441527"/>
                </a:lnTo>
                <a:lnTo>
                  <a:pt x="125173" y="426014"/>
                </a:lnTo>
                <a:lnTo>
                  <a:pt x="87774" y="402760"/>
                </a:lnTo>
                <a:lnTo>
                  <a:pt x="55631" y="372655"/>
                </a:lnTo>
                <a:lnTo>
                  <a:pt x="29978" y="336859"/>
                </a:lnTo>
                <a:lnTo>
                  <a:pt x="11802" y="296745"/>
                </a:lnTo>
                <a:lnTo>
                  <a:pt x="1801" y="253856"/>
                </a:lnTo>
                <a:lnTo>
                  <a:pt x="0" y="231884"/>
                </a:lnTo>
                <a:lnTo>
                  <a:pt x="0" y="217176"/>
                </a:lnTo>
                <a:lnTo>
                  <a:pt x="5748" y="173513"/>
                </a:lnTo>
                <a:lnTo>
                  <a:pt x="19905" y="131811"/>
                </a:lnTo>
                <a:lnTo>
                  <a:pt x="41925" y="93672"/>
                </a:lnTo>
                <a:lnTo>
                  <a:pt x="70963" y="60562"/>
                </a:lnTo>
                <a:lnTo>
                  <a:pt x="105902" y="33754"/>
                </a:lnTo>
                <a:lnTo>
                  <a:pt x="145400" y="14276"/>
                </a:lnTo>
                <a:lnTo>
                  <a:pt x="187939" y="2879"/>
                </a:lnTo>
                <a:lnTo>
                  <a:pt x="217177" y="0"/>
                </a:lnTo>
                <a:lnTo>
                  <a:pt x="231884" y="0"/>
                </a:lnTo>
                <a:lnTo>
                  <a:pt x="275547" y="5748"/>
                </a:lnTo>
                <a:lnTo>
                  <a:pt x="317248" y="19904"/>
                </a:lnTo>
                <a:lnTo>
                  <a:pt x="355387" y="41924"/>
                </a:lnTo>
                <a:lnTo>
                  <a:pt x="388497" y="70962"/>
                </a:lnTo>
                <a:lnTo>
                  <a:pt x="415306" y="105900"/>
                </a:lnTo>
                <a:lnTo>
                  <a:pt x="434784" y="145399"/>
                </a:lnTo>
                <a:lnTo>
                  <a:pt x="446182" y="187938"/>
                </a:lnTo>
                <a:lnTo>
                  <a:pt x="449061" y="224530"/>
                </a:lnTo>
                <a:lnTo>
                  <a:pt x="449061" y="231884"/>
                </a:lnTo>
                <a:lnTo>
                  <a:pt x="443312" y="275546"/>
                </a:lnTo>
                <a:lnTo>
                  <a:pt x="429156" y="317248"/>
                </a:lnTo>
                <a:lnTo>
                  <a:pt x="407135" y="355387"/>
                </a:lnTo>
                <a:lnTo>
                  <a:pt x="378098" y="388497"/>
                </a:lnTo>
                <a:lnTo>
                  <a:pt x="343159" y="415305"/>
                </a:lnTo>
                <a:lnTo>
                  <a:pt x="303661" y="434783"/>
                </a:lnTo>
                <a:lnTo>
                  <a:pt x="261122" y="446181"/>
                </a:lnTo>
                <a:lnTo>
                  <a:pt x="231884" y="449061"/>
                </a:lnTo>
                <a:close/>
              </a:path>
            </a:pathLst>
          </a:custGeom>
          <a:solidFill>
            <a:srgbClr val="E8ECE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1" name="Google Shape;131;p16"/>
          <p:cNvSpPr txBox="1"/>
          <p:nvPr/>
        </p:nvSpPr>
        <p:spPr>
          <a:xfrm>
            <a:off x="717025" y="5703482"/>
            <a:ext cx="212725" cy="2501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</a:t>
            </a:r>
            <a:endParaRPr sz="145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2" name="Google Shape;132;p16"/>
          <p:cNvSpPr txBox="1"/>
          <p:nvPr/>
        </p:nvSpPr>
        <p:spPr>
          <a:xfrm>
            <a:off x="1147376" y="5527600"/>
            <a:ext cx="1675130" cy="9239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5080" rtl="0" algn="l">
              <a:lnSpc>
                <a:spcPct val="1280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Обработка пропусков </a:t>
            </a:r>
            <a:r>
              <a:rPr lang="en-US" sz="115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Стратегии заполнения отсутствующих значений.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3" name="Google Shape;133;p16"/>
          <p:cNvSpPr/>
          <p:nvPr/>
        </p:nvSpPr>
        <p:spPr>
          <a:xfrm>
            <a:off x="3293119" y="5613273"/>
            <a:ext cx="449580" cy="449580"/>
          </a:xfrm>
          <a:custGeom>
            <a:rect b="b" l="l" r="r" t="t"/>
            <a:pathLst>
              <a:path extrusionOk="0" h="449579" w="449579">
                <a:moveTo>
                  <a:pt x="231884" y="449061"/>
                </a:moveTo>
                <a:lnTo>
                  <a:pt x="217177" y="449061"/>
                </a:lnTo>
                <a:lnTo>
                  <a:pt x="209841" y="448700"/>
                </a:lnTo>
                <a:lnTo>
                  <a:pt x="166389" y="441527"/>
                </a:lnTo>
                <a:lnTo>
                  <a:pt x="125173" y="426014"/>
                </a:lnTo>
                <a:lnTo>
                  <a:pt x="87774" y="402760"/>
                </a:lnTo>
                <a:lnTo>
                  <a:pt x="55631" y="372655"/>
                </a:lnTo>
                <a:lnTo>
                  <a:pt x="29978" y="336859"/>
                </a:lnTo>
                <a:lnTo>
                  <a:pt x="11802" y="296745"/>
                </a:lnTo>
                <a:lnTo>
                  <a:pt x="1801" y="253856"/>
                </a:lnTo>
                <a:lnTo>
                  <a:pt x="0" y="231884"/>
                </a:lnTo>
                <a:lnTo>
                  <a:pt x="0" y="217176"/>
                </a:lnTo>
                <a:lnTo>
                  <a:pt x="5748" y="173513"/>
                </a:lnTo>
                <a:lnTo>
                  <a:pt x="19905" y="131811"/>
                </a:lnTo>
                <a:lnTo>
                  <a:pt x="41925" y="93672"/>
                </a:lnTo>
                <a:lnTo>
                  <a:pt x="70963" y="60562"/>
                </a:lnTo>
                <a:lnTo>
                  <a:pt x="105902" y="33754"/>
                </a:lnTo>
                <a:lnTo>
                  <a:pt x="145400" y="14276"/>
                </a:lnTo>
                <a:lnTo>
                  <a:pt x="187939" y="2879"/>
                </a:lnTo>
                <a:lnTo>
                  <a:pt x="217177" y="0"/>
                </a:lnTo>
                <a:lnTo>
                  <a:pt x="231884" y="0"/>
                </a:lnTo>
                <a:lnTo>
                  <a:pt x="275546" y="5748"/>
                </a:lnTo>
                <a:lnTo>
                  <a:pt x="317249" y="19904"/>
                </a:lnTo>
                <a:lnTo>
                  <a:pt x="355387" y="41924"/>
                </a:lnTo>
                <a:lnTo>
                  <a:pt x="388498" y="70962"/>
                </a:lnTo>
                <a:lnTo>
                  <a:pt x="415306" y="105900"/>
                </a:lnTo>
                <a:lnTo>
                  <a:pt x="434784" y="145399"/>
                </a:lnTo>
                <a:lnTo>
                  <a:pt x="446181" y="187938"/>
                </a:lnTo>
                <a:lnTo>
                  <a:pt x="449061" y="217176"/>
                </a:lnTo>
                <a:lnTo>
                  <a:pt x="449061" y="224530"/>
                </a:lnTo>
                <a:lnTo>
                  <a:pt x="449061" y="231884"/>
                </a:lnTo>
                <a:lnTo>
                  <a:pt x="443312" y="275546"/>
                </a:lnTo>
                <a:lnTo>
                  <a:pt x="429155" y="317248"/>
                </a:lnTo>
                <a:lnTo>
                  <a:pt x="407135" y="355387"/>
                </a:lnTo>
                <a:lnTo>
                  <a:pt x="378098" y="388497"/>
                </a:lnTo>
                <a:lnTo>
                  <a:pt x="343159" y="415305"/>
                </a:lnTo>
                <a:lnTo>
                  <a:pt x="303661" y="434783"/>
                </a:lnTo>
                <a:lnTo>
                  <a:pt x="261122" y="446181"/>
                </a:lnTo>
                <a:lnTo>
                  <a:pt x="239220" y="448700"/>
                </a:lnTo>
                <a:lnTo>
                  <a:pt x="231884" y="449061"/>
                </a:lnTo>
                <a:close/>
              </a:path>
            </a:pathLst>
          </a:custGeom>
          <a:solidFill>
            <a:srgbClr val="E8ECE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4" name="Google Shape;134;p16"/>
          <p:cNvSpPr txBox="1"/>
          <p:nvPr/>
        </p:nvSpPr>
        <p:spPr>
          <a:xfrm>
            <a:off x="3388007" y="5703482"/>
            <a:ext cx="259715" cy="2501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</a:t>
            </a:r>
            <a:endParaRPr sz="145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5" name="Google Shape;135;p16"/>
          <p:cNvSpPr txBox="1"/>
          <p:nvPr/>
        </p:nvSpPr>
        <p:spPr>
          <a:xfrm>
            <a:off x="3841747" y="5527600"/>
            <a:ext cx="1823720" cy="9239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5080" rtl="0" algn="l">
              <a:lnSpc>
                <a:spcPct val="1280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Унификация множеств </a:t>
            </a:r>
            <a:r>
              <a:rPr lang="en-US" sz="115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Объединение множественных записей для полного профиля.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descr="Digital illustration showing jumbled text transforming into clean, structured data blocks under a magnifying glass, representing data normalization and clarity." id="136" name="Google Shape;13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87491" y="1272341"/>
            <a:ext cx="5987490" cy="5463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7"/>
          <p:cNvSpPr/>
          <p:nvPr/>
        </p:nvSpPr>
        <p:spPr>
          <a:xfrm>
            <a:off x="0" y="0"/>
            <a:ext cx="12181205" cy="6848475"/>
          </a:xfrm>
          <a:custGeom>
            <a:rect b="b" l="l" r="r" t="t"/>
            <a:pathLst>
              <a:path extrusionOk="0" h="6848475" w="12181205">
                <a:moveTo>
                  <a:pt x="12180802" y="6848192"/>
                </a:moveTo>
                <a:lnTo>
                  <a:pt x="0" y="6848192"/>
                </a:lnTo>
                <a:lnTo>
                  <a:pt x="0" y="0"/>
                </a:lnTo>
                <a:lnTo>
                  <a:pt x="12180802" y="0"/>
                </a:lnTo>
                <a:lnTo>
                  <a:pt x="12180802" y="6848192"/>
                </a:lnTo>
                <a:close/>
              </a:path>
            </a:pathLst>
          </a:custGeom>
          <a:solidFill>
            <a:srgbClr val="F7F9F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descr="$PPTXTitle" id="142" name="Google Shape;142;p17"/>
          <p:cNvSpPr txBox="1"/>
          <p:nvPr>
            <p:ph type="title"/>
          </p:nvPr>
        </p:nvSpPr>
        <p:spPr>
          <a:xfrm>
            <a:off x="586049" y="105553"/>
            <a:ext cx="10901045" cy="14135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730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oppins"/>
                <a:ea typeface="Poppins"/>
                <a:cs typeface="Poppins"/>
                <a:sym typeface="Poppins"/>
              </a:rPr>
              <a:t>Набор признаков и важности</a:t>
            </a:r>
            <a:endParaRPr/>
          </a:p>
          <a:p>
            <a:pPr indent="0" lvl="0" marL="12700" marR="5080" rtl="0" algn="l">
              <a:lnSpc>
                <a:spcPct val="118500"/>
              </a:lnSpc>
              <a:spcBef>
                <a:spcPts val="55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4A5462"/>
                </a:solidFill>
                <a:latin typeface="Poppins"/>
                <a:ea typeface="Poppins"/>
                <a:cs typeface="Poppins"/>
                <a:sym typeface="Poppins"/>
              </a:rPr>
              <a:t>Тщательно отобранные поведенческие признаки и настраиваемые веса формируют основу для расчета индекса подозрительности.</a:t>
            </a:r>
            <a:endParaRPr sz="1450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43" name="Google Shape;143;p17"/>
          <p:cNvGrpSpPr/>
          <p:nvPr/>
        </p:nvGrpSpPr>
        <p:grpSpPr>
          <a:xfrm>
            <a:off x="533387" y="1728228"/>
            <a:ext cx="3575685" cy="3877310"/>
            <a:chOff x="533387" y="1728228"/>
            <a:chExt cx="3575685" cy="3877310"/>
          </a:xfrm>
        </p:grpSpPr>
        <p:sp>
          <p:nvSpPr>
            <p:cNvPr id="144" name="Google Shape;144;p17"/>
            <p:cNvSpPr/>
            <p:nvPr/>
          </p:nvSpPr>
          <p:spPr>
            <a:xfrm>
              <a:off x="533387" y="1728228"/>
              <a:ext cx="3575685" cy="3877310"/>
            </a:xfrm>
            <a:custGeom>
              <a:rect b="b" l="l" r="r" t="t"/>
              <a:pathLst>
                <a:path extrusionOk="0" h="3877310" w="3575685">
                  <a:moveTo>
                    <a:pt x="3575304" y="0"/>
                  </a:moveTo>
                  <a:lnTo>
                    <a:pt x="3498812" y="0"/>
                  </a:lnTo>
                  <a:lnTo>
                    <a:pt x="3498812" y="142875"/>
                  </a:lnTo>
                  <a:lnTo>
                    <a:pt x="3498812" y="3660521"/>
                  </a:lnTo>
                  <a:lnTo>
                    <a:pt x="3490976" y="3699903"/>
                  </a:lnTo>
                  <a:lnTo>
                    <a:pt x="3468662" y="3733292"/>
                  </a:lnTo>
                  <a:lnTo>
                    <a:pt x="3435273" y="3755593"/>
                  </a:lnTo>
                  <a:lnTo>
                    <a:pt x="3395891" y="3763429"/>
                  </a:lnTo>
                  <a:lnTo>
                    <a:pt x="177622" y="3763429"/>
                  </a:lnTo>
                  <a:lnTo>
                    <a:pt x="138239" y="3755593"/>
                  </a:lnTo>
                  <a:lnTo>
                    <a:pt x="104851" y="3733292"/>
                  </a:lnTo>
                  <a:lnTo>
                    <a:pt x="82550" y="3699903"/>
                  </a:lnTo>
                  <a:lnTo>
                    <a:pt x="74714" y="3660521"/>
                  </a:lnTo>
                  <a:lnTo>
                    <a:pt x="74714" y="142875"/>
                  </a:lnTo>
                  <a:lnTo>
                    <a:pt x="82550" y="103492"/>
                  </a:lnTo>
                  <a:lnTo>
                    <a:pt x="104851" y="70104"/>
                  </a:lnTo>
                  <a:lnTo>
                    <a:pt x="138239" y="47790"/>
                  </a:lnTo>
                  <a:lnTo>
                    <a:pt x="177622" y="39954"/>
                  </a:lnTo>
                  <a:lnTo>
                    <a:pt x="3395891" y="39954"/>
                  </a:lnTo>
                  <a:lnTo>
                    <a:pt x="3435273" y="47790"/>
                  </a:lnTo>
                  <a:lnTo>
                    <a:pt x="3468662" y="70104"/>
                  </a:lnTo>
                  <a:lnTo>
                    <a:pt x="3490976" y="103492"/>
                  </a:lnTo>
                  <a:lnTo>
                    <a:pt x="3498812" y="142875"/>
                  </a:lnTo>
                  <a:lnTo>
                    <a:pt x="3498812" y="0"/>
                  </a:lnTo>
                  <a:lnTo>
                    <a:pt x="0" y="0"/>
                  </a:lnTo>
                  <a:lnTo>
                    <a:pt x="0" y="3877056"/>
                  </a:lnTo>
                  <a:lnTo>
                    <a:pt x="3575304" y="3877056"/>
                  </a:lnTo>
                  <a:lnTo>
                    <a:pt x="3575304" y="3763429"/>
                  </a:lnTo>
                  <a:lnTo>
                    <a:pt x="3575304" y="39954"/>
                  </a:lnTo>
                  <a:lnTo>
                    <a:pt x="3575304" y="0"/>
                  </a:lnTo>
                  <a:close/>
                </a:path>
              </a:pathLst>
            </a:custGeom>
            <a:solidFill>
              <a:srgbClr val="000000">
                <a:alpha val="10196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45" name="Google Shape;145;p17"/>
            <p:cNvSpPr/>
            <p:nvPr/>
          </p:nvSpPr>
          <p:spPr>
            <a:xfrm>
              <a:off x="603426" y="1763503"/>
              <a:ext cx="3434079" cy="3733165"/>
            </a:xfrm>
            <a:custGeom>
              <a:rect b="b" l="l" r="r" t="t"/>
              <a:pathLst>
                <a:path extrusionOk="0" h="3733165" w="3434079">
                  <a:moveTo>
                    <a:pt x="3332928" y="3732825"/>
                  </a:moveTo>
                  <a:lnTo>
                    <a:pt x="100523" y="3732825"/>
                  </a:lnTo>
                  <a:lnTo>
                    <a:pt x="93526" y="3732136"/>
                  </a:lnTo>
                  <a:lnTo>
                    <a:pt x="53688" y="3718618"/>
                  </a:lnTo>
                  <a:lnTo>
                    <a:pt x="22056" y="3690884"/>
                  </a:lnTo>
                  <a:lnTo>
                    <a:pt x="3445" y="3653155"/>
                  </a:lnTo>
                  <a:lnTo>
                    <a:pt x="0" y="3632302"/>
                  </a:lnTo>
                  <a:lnTo>
                    <a:pt x="0" y="3625238"/>
                  </a:lnTo>
                  <a:lnTo>
                    <a:pt x="0" y="100523"/>
                  </a:lnTo>
                  <a:lnTo>
                    <a:pt x="10892" y="59888"/>
                  </a:lnTo>
                  <a:lnTo>
                    <a:pt x="36506" y="26515"/>
                  </a:lnTo>
                  <a:lnTo>
                    <a:pt x="72942" y="5485"/>
                  </a:lnTo>
                  <a:lnTo>
                    <a:pt x="100523" y="0"/>
                  </a:lnTo>
                  <a:lnTo>
                    <a:pt x="3332928" y="0"/>
                  </a:lnTo>
                  <a:lnTo>
                    <a:pt x="3373562" y="10892"/>
                  </a:lnTo>
                  <a:lnTo>
                    <a:pt x="3406935" y="36506"/>
                  </a:lnTo>
                  <a:lnTo>
                    <a:pt x="3427965" y="72941"/>
                  </a:lnTo>
                  <a:lnTo>
                    <a:pt x="3433451" y="100523"/>
                  </a:lnTo>
                  <a:lnTo>
                    <a:pt x="3433451" y="3632302"/>
                  </a:lnTo>
                  <a:lnTo>
                    <a:pt x="3422558" y="3672936"/>
                  </a:lnTo>
                  <a:lnTo>
                    <a:pt x="3396944" y="3706309"/>
                  </a:lnTo>
                  <a:lnTo>
                    <a:pt x="3360509" y="3727339"/>
                  </a:lnTo>
                  <a:lnTo>
                    <a:pt x="3339924" y="3732136"/>
                  </a:lnTo>
                  <a:lnTo>
                    <a:pt x="3332928" y="37328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603426" y="1763503"/>
              <a:ext cx="3434079" cy="3733165"/>
            </a:xfrm>
            <a:custGeom>
              <a:rect b="b" l="l" r="r" t="t"/>
              <a:pathLst>
                <a:path extrusionOk="0" h="3733165" w="3434079">
                  <a:moveTo>
                    <a:pt x="0" y="3625238"/>
                  </a:moveTo>
                  <a:lnTo>
                    <a:pt x="0" y="107587"/>
                  </a:lnTo>
                  <a:lnTo>
                    <a:pt x="0" y="100523"/>
                  </a:lnTo>
                  <a:lnTo>
                    <a:pt x="689" y="93526"/>
                  </a:lnTo>
                  <a:lnTo>
                    <a:pt x="2067" y="86598"/>
                  </a:lnTo>
                  <a:lnTo>
                    <a:pt x="3445" y="79669"/>
                  </a:lnTo>
                  <a:lnTo>
                    <a:pt x="5486" y="72941"/>
                  </a:lnTo>
                  <a:lnTo>
                    <a:pt x="8189" y="66415"/>
                  </a:lnTo>
                  <a:lnTo>
                    <a:pt x="10892" y="59888"/>
                  </a:lnTo>
                  <a:lnTo>
                    <a:pt x="14206" y="53688"/>
                  </a:lnTo>
                  <a:lnTo>
                    <a:pt x="18131" y="47814"/>
                  </a:lnTo>
                  <a:lnTo>
                    <a:pt x="22056" y="41941"/>
                  </a:lnTo>
                  <a:lnTo>
                    <a:pt x="26516" y="36506"/>
                  </a:lnTo>
                  <a:lnTo>
                    <a:pt x="31511" y="31511"/>
                  </a:lnTo>
                  <a:lnTo>
                    <a:pt x="36506" y="26516"/>
                  </a:lnTo>
                  <a:lnTo>
                    <a:pt x="66415" y="8189"/>
                  </a:lnTo>
                  <a:lnTo>
                    <a:pt x="72942" y="5486"/>
                  </a:lnTo>
                  <a:lnTo>
                    <a:pt x="107587" y="0"/>
                  </a:lnTo>
                  <a:lnTo>
                    <a:pt x="3325864" y="0"/>
                  </a:lnTo>
                  <a:lnTo>
                    <a:pt x="3367035" y="8189"/>
                  </a:lnTo>
                  <a:lnTo>
                    <a:pt x="3401940" y="31511"/>
                  </a:lnTo>
                  <a:lnTo>
                    <a:pt x="3406935" y="36506"/>
                  </a:lnTo>
                  <a:lnTo>
                    <a:pt x="3411395" y="41941"/>
                  </a:lnTo>
                  <a:lnTo>
                    <a:pt x="3415319" y="47814"/>
                  </a:lnTo>
                  <a:lnTo>
                    <a:pt x="3419244" y="53688"/>
                  </a:lnTo>
                  <a:lnTo>
                    <a:pt x="3422558" y="59888"/>
                  </a:lnTo>
                  <a:lnTo>
                    <a:pt x="3425261" y="66415"/>
                  </a:lnTo>
                  <a:lnTo>
                    <a:pt x="3427965" y="72941"/>
                  </a:lnTo>
                  <a:lnTo>
                    <a:pt x="3430006" y="79669"/>
                  </a:lnTo>
                  <a:lnTo>
                    <a:pt x="3431384" y="86598"/>
                  </a:lnTo>
                  <a:lnTo>
                    <a:pt x="3432762" y="93526"/>
                  </a:lnTo>
                  <a:lnTo>
                    <a:pt x="3433451" y="100523"/>
                  </a:lnTo>
                  <a:lnTo>
                    <a:pt x="3433451" y="107587"/>
                  </a:lnTo>
                  <a:lnTo>
                    <a:pt x="3433451" y="3625238"/>
                  </a:lnTo>
                  <a:lnTo>
                    <a:pt x="3433451" y="3632302"/>
                  </a:lnTo>
                  <a:lnTo>
                    <a:pt x="3432762" y="3639299"/>
                  </a:lnTo>
                  <a:lnTo>
                    <a:pt x="3431384" y="3646227"/>
                  </a:lnTo>
                  <a:lnTo>
                    <a:pt x="3430006" y="3653156"/>
                  </a:lnTo>
                  <a:lnTo>
                    <a:pt x="3427965" y="3659883"/>
                  </a:lnTo>
                  <a:lnTo>
                    <a:pt x="3425261" y="3666410"/>
                  </a:lnTo>
                  <a:lnTo>
                    <a:pt x="3422558" y="3672937"/>
                  </a:lnTo>
                  <a:lnTo>
                    <a:pt x="3396944" y="3706309"/>
                  </a:lnTo>
                  <a:lnTo>
                    <a:pt x="3360509" y="3727339"/>
                  </a:lnTo>
                  <a:lnTo>
                    <a:pt x="3325864" y="3732826"/>
                  </a:lnTo>
                  <a:lnTo>
                    <a:pt x="107587" y="3732826"/>
                  </a:lnTo>
                  <a:lnTo>
                    <a:pt x="66415" y="3724635"/>
                  </a:lnTo>
                  <a:lnTo>
                    <a:pt x="31511" y="3701314"/>
                  </a:lnTo>
                  <a:lnTo>
                    <a:pt x="8189" y="3666410"/>
                  </a:lnTo>
                  <a:lnTo>
                    <a:pt x="5486" y="3659883"/>
                  </a:lnTo>
                  <a:lnTo>
                    <a:pt x="3445" y="3653156"/>
                  </a:lnTo>
                  <a:lnTo>
                    <a:pt x="2067" y="3646227"/>
                  </a:lnTo>
                  <a:lnTo>
                    <a:pt x="689" y="3639299"/>
                  </a:lnTo>
                  <a:lnTo>
                    <a:pt x="0" y="3632302"/>
                  </a:lnTo>
                  <a:lnTo>
                    <a:pt x="0" y="3625238"/>
                  </a:lnTo>
                  <a:close/>
                </a:path>
              </a:pathLst>
            </a:custGeom>
            <a:noFill/>
            <a:ln cap="flat" cmpd="sng" w="9525">
              <a:solidFill>
                <a:srgbClr val="E8EC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147" name="Google Shape;147;p17"/>
          <p:cNvSpPr txBox="1"/>
          <p:nvPr/>
        </p:nvSpPr>
        <p:spPr>
          <a:xfrm>
            <a:off x="794535" y="1961300"/>
            <a:ext cx="29031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00">
            <a:sp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-25000" lang="en-US" sz="2625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30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Основные признаки</a:t>
            </a:r>
            <a:endParaRPr sz="130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38100" rtl="0" algn="l">
              <a:lnSpc>
                <a:spcPct val="100000"/>
              </a:lnSpc>
              <a:spcBef>
                <a:spcPts val="1375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1F2937"/>
                </a:solidFill>
                <a:latin typeface="Poppins"/>
                <a:ea typeface="Poppins"/>
                <a:cs typeface="Poppins"/>
                <a:sym typeface="Poppins"/>
              </a:rPr>
              <a:t>flights_count: </a:t>
            </a:r>
            <a:r>
              <a:rPr lang="en-US" sz="100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Общее количество полетов</a:t>
            </a:r>
            <a:endParaRPr sz="100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38100" marR="262890" rtl="0" algn="l">
              <a:lnSpc>
                <a:spcPct val="122800"/>
              </a:lnSpc>
              <a:spcBef>
                <a:spcPts val="59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1F2937"/>
                </a:solidFill>
                <a:latin typeface="Poppins"/>
                <a:ea typeface="Poppins"/>
                <a:cs typeface="Poppins"/>
                <a:sym typeface="Poppins"/>
              </a:rPr>
              <a:t>unique_departures_count: </a:t>
            </a:r>
            <a:r>
              <a:rPr lang="en-US" sz="100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Уникальные города отправления</a:t>
            </a:r>
            <a:endParaRPr sz="100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38100" marR="30480" rtl="0" algn="l">
              <a:lnSpc>
                <a:spcPct val="122800"/>
              </a:lnSpc>
              <a:spcBef>
                <a:spcPts val="59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1F2937"/>
                </a:solidFill>
                <a:latin typeface="Poppins"/>
                <a:ea typeface="Poppins"/>
                <a:cs typeface="Poppins"/>
                <a:sym typeface="Poppins"/>
              </a:rPr>
              <a:t>unique_arrivals_count: </a:t>
            </a:r>
            <a:r>
              <a:rPr lang="en-US" sz="100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Уникальные города прибытия</a:t>
            </a:r>
            <a:endParaRPr sz="100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38100" marR="151130" rtl="0" algn="l">
              <a:lnSpc>
                <a:spcPct val="122800"/>
              </a:lnSpc>
              <a:spcBef>
                <a:spcPts val="59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1F2937"/>
                </a:solidFill>
                <a:latin typeface="Poppins"/>
                <a:ea typeface="Poppins"/>
                <a:cs typeface="Poppins"/>
                <a:sym typeface="Poppins"/>
              </a:rPr>
              <a:t>repeated_routes_count: </a:t>
            </a:r>
            <a:r>
              <a:rPr lang="en-US" sz="100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Повторяющиеся маршруты</a:t>
            </a:r>
            <a:endParaRPr sz="1000">
              <a:latin typeface="Noto Sans"/>
              <a:ea typeface="Noto Sans"/>
              <a:cs typeface="Noto Sans"/>
              <a:sym typeface="Noto Sans"/>
            </a:endParaRPr>
          </a:p>
        </p:txBody>
      </p:sp>
      <p:grpSp>
        <p:nvGrpSpPr>
          <p:cNvPr id="148" name="Google Shape;148;p17"/>
          <p:cNvGrpSpPr/>
          <p:nvPr/>
        </p:nvGrpSpPr>
        <p:grpSpPr>
          <a:xfrm>
            <a:off x="533387" y="5696724"/>
            <a:ext cx="3575685" cy="1039494"/>
            <a:chOff x="533387" y="5696724"/>
            <a:chExt cx="3575685" cy="1039494"/>
          </a:xfrm>
        </p:grpSpPr>
        <p:sp>
          <p:nvSpPr>
            <p:cNvPr id="149" name="Google Shape;149;p17"/>
            <p:cNvSpPr/>
            <p:nvPr/>
          </p:nvSpPr>
          <p:spPr>
            <a:xfrm>
              <a:off x="533387" y="5696724"/>
              <a:ext cx="3575685" cy="1039494"/>
            </a:xfrm>
            <a:custGeom>
              <a:rect b="b" l="l" r="r" t="t"/>
              <a:pathLst>
                <a:path extrusionOk="0" h="1039495" w="3575685">
                  <a:moveTo>
                    <a:pt x="3575304" y="0"/>
                  </a:moveTo>
                  <a:lnTo>
                    <a:pt x="0" y="0"/>
                  </a:lnTo>
                  <a:lnTo>
                    <a:pt x="0" y="1039215"/>
                  </a:lnTo>
                  <a:lnTo>
                    <a:pt x="30480" y="1039215"/>
                  </a:lnTo>
                  <a:lnTo>
                    <a:pt x="74714" y="1039215"/>
                  </a:lnTo>
                  <a:lnTo>
                    <a:pt x="74714" y="141084"/>
                  </a:lnTo>
                  <a:lnTo>
                    <a:pt x="75196" y="130949"/>
                  </a:lnTo>
                  <a:lnTo>
                    <a:pt x="86880" y="92519"/>
                  </a:lnTo>
                  <a:lnTo>
                    <a:pt x="112369" y="61493"/>
                  </a:lnTo>
                  <a:lnTo>
                    <a:pt x="147789" y="42583"/>
                  </a:lnTo>
                  <a:lnTo>
                    <a:pt x="177622" y="38176"/>
                  </a:lnTo>
                  <a:lnTo>
                    <a:pt x="3395891" y="38176"/>
                  </a:lnTo>
                  <a:lnTo>
                    <a:pt x="3435273" y="46012"/>
                  </a:lnTo>
                  <a:lnTo>
                    <a:pt x="3468662" y="68313"/>
                  </a:lnTo>
                  <a:lnTo>
                    <a:pt x="3490976" y="101701"/>
                  </a:lnTo>
                  <a:lnTo>
                    <a:pt x="3498812" y="141084"/>
                  </a:lnTo>
                  <a:lnTo>
                    <a:pt x="3498812" y="1039215"/>
                  </a:lnTo>
                  <a:lnTo>
                    <a:pt x="3544824" y="1039215"/>
                  </a:lnTo>
                  <a:lnTo>
                    <a:pt x="3575304" y="1039215"/>
                  </a:lnTo>
                  <a:lnTo>
                    <a:pt x="3575304" y="38176"/>
                  </a:lnTo>
                  <a:lnTo>
                    <a:pt x="3575304" y="0"/>
                  </a:lnTo>
                  <a:close/>
                </a:path>
              </a:pathLst>
            </a:custGeom>
            <a:solidFill>
              <a:srgbClr val="000000">
                <a:alpha val="10196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50" name="Google Shape;150;p17"/>
            <p:cNvSpPr/>
            <p:nvPr/>
          </p:nvSpPr>
          <p:spPr>
            <a:xfrm>
              <a:off x="603426" y="5730216"/>
              <a:ext cx="3434079" cy="1005840"/>
            </a:xfrm>
            <a:custGeom>
              <a:rect b="b" l="l" r="r" t="t"/>
              <a:pathLst>
                <a:path extrusionOk="0" h="1005840" w="3434079">
                  <a:moveTo>
                    <a:pt x="3433452" y="1005711"/>
                  </a:moveTo>
                  <a:lnTo>
                    <a:pt x="0" y="1005711"/>
                  </a:lnTo>
                  <a:lnTo>
                    <a:pt x="0" y="100523"/>
                  </a:lnTo>
                  <a:lnTo>
                    <a:pt x="10892" y="59888"/>
                  </a:lnTo>
                  <a:lnTo>
                    <a:pt x="36506" y="26516"/>
                  </a:lnTo>
                  <a:lnTo>
                    <a:pt x="72942" y="5485"/>
                  </a:lnTo>
                  <a:lnTo>
                    <a:pt x="100523" y="0"/>
                  </a:lnTo>
                  <a:lnTo>
                    <a:pt x="3332928" y="0"/>
                  </a:lnTo>
                  <a:lnTo>
                    <a:pt x="3373562" y="10892"/>
                  </a:lnTo>
                  <a:lnTo>
                    <a:pt x="3406935" y="36506"/>
                  </a:lnTo>
                  <a:lnTo>
                    <a:pt x="3427965" y="72941"/>
                  </a:lnTo>
                  <a:lnTo>
                    <a:pt x="3433452" y="10057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51" name="Google Shape;151;p17"/>
            <p:cNvSpPr/>
            <p:nvPr/>
          </p:nvSpPr>
          <p:spPr>
            <a:xfrm>
              <a:off x="603426" y="5730216"/>
              <a:ext cx="3434079" cy="1005840"/>
            </a:xfrm>
            <a:custGeom>
              <a:rect b="b" l="l" r="r" t="t"/>
              <a:pathLst>
                <a:path extrusionOk="0" h="1005840" w="3434079">
                  <a:moveTo>
                    <a:pt x="0" y="1005711"/>
                  </a:moveTo>
                  <a:lnTo>
                    <a:pt x="0" y="107587"/>
                  </a:lnTo>
                  <a:lnTo>
                    <a:pt x="0" y="100523"/>
                  </a:lnTo>
                  <a:lnTo>
                    <a:pt x="689" y="93526"/>
                  </a:lnTo>
                  <a:lnTo>
                    <a:pt x="2067" y="86598"/>
                  </a:lnTo>
                  <a:lnTo>
                    <a:pt x="3445" y="79669"/>
                  </a:lnTo>
                  <a:lnTo>
                    <a:pt x="5486" y="72941"/>
                  </a:lnTo>
                  <a:lnTo>
                    <a:pt x="8189" y="66414"/>
                  </a:lnTo>
                  <a:lnTo>
                    <a:pt x="10892" y="59888"/>
                  </a:lnTo>
                  <a:lnTo>
                    <a:pt x="14206" y="53688"/>
                  </a:lnTo>
                  <a:lnTo>
                    <a:pt x="18131" y="47814"/>
                  </a:lnTo>
                  <a:lnTo>
                    <a:pt x="22056" y="41940"/>
                  </a:lnTo>
                  <a:lnTo>
                    <a:pt x="26516" y="36506"/>
                  </a:lnTo>
                  <a:lnTo>
                    <a:pt x="31511" y="31511"/>
                  </a:lnTo>
                  <a:lnTo>
                    <a:pt x="36506" y="26516"/>
                  </a:lnTo>
                  <a:lnTo>
                    <a:pt x="41941" y="22055"/>
                  </a:lnTo>
                  <a:lnTo>
                    <a:pt x="47815" y="18131"/>
                  </a:lnTo>
                  <a:lnTo>
                    <a:pt x="53688" y="14206"/>
                  </a:lnTo>
                  <a:lnTo>
                    <a:pt x="93526" y="689"/>
                  </a:lnTo>
                  <a:lnTo>
                    <a:pt x="100523" y="0"/>
                  </a:lnTo>
                  <a:lnTo>
                    <a:pt x="107587" y="0"/>
                  </a:lnTo>
                  <a:lnTo>
                    <a:pt x="3325864" y="0"/>
                  </a:lnTo>
                  <a:lnTo>
                    <a:pt x="3332928" y="0"/>
                  </a:lnTo>
                  <a:lnTo>
                    <a:pt x="3339924" y="689"/>
                  </a:lnTo>
                  <a:lnTo>
                    <a:pt x="3379762" y="14206"/>
                  </a:lnTo>
                  <a:lnTo>
                    <a:pt x="3411395" y="41940"/>
                  </a:lnTo>
                  <a:lnTo>
                    <a:pt x="3415319" y="47814"/>
                  </a:lnTo>
                  <a:lnTo>
                    <a:pt x="3419244" y="53688"/>
                  </a:lnTo>
                  <a:lnTo>
                    <a:pt x="3422558" y="59888"/>
                  </a:lnTo>
                  <a:lnTo>
                    <a:pt x="3425262" y="66414"/>
                  </a:lnTo>
                  <a:lnTo>
                    <a:pt x="3427965" y="72941"/>
                  </a:lnTo>
                  <a:lnTo>
                    <a:pt x="3430006" y="79669"/>
                  </a:lnTo>
                  <a:lnTo>
                    <a:pt x="3431384" y="86598"/>
                  </a:lnTo>
                  <a:lnTo>
                    <a:pt x="3432762" y="93526"/>
                  </a:lnTo>
                  <a:lnTo>
                    <a:pt x="3433451" y="100523"/>
                  </a:lnTo>
                  <a:lnTo>
                    <a:pt x="3433452" y="107587"/>
                  </a:lnTo>
                  <a:lnTo>
                    <a:pt x="3433452" y="1005711"/>
                  </a:lnTo>
                </a:path>
              </a:pathLst>
            </a:custGeom>
            <a:noFill/>
            <a:ln cap="flat" cmpd="sng" w="9525">
              <a:solidFill>
                <a:srgbClr val="E8EC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152" name="Google Shape;152;p17"/>
          <p:cNvSpPr txBox="1"/>
          <p:nvPr/>
        </p:nvSpPr>
        <p:spPr>
          <a:xfrm>
            <a:off x="794535" y="5928013"/>
            <a:ext cx="2488500" cy="9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-25000" lang="en-US" sz="2625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30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Приоритеты весов</a:t>
            </a:r>
            <a:endParaRPr sz="130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38100" marR="30480" rtl="0" algn="l">
              <a:lnSpc>
                <a:spcPct val="122800"/>
              </a:lnSpc>
              <a:spcBef>
                <a:spcPts val="1105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Веса для каждого признака являются настраиваемыми параметрами в GUI,</a:t>
            </a:r>
            <a:endParaRPr sz="1000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53" name="Google Shape;153;p17"/>
          <p:cNvGrpSpPr/>
          <p:nvPr/>
        </p:nvGrpSpPr>
        <p:grpSpPr>
          <a:xfrm>
            <a:off x="4200131" y="1728228"/>
            <a:ext cx="7242175" cy="5012376"/>
            <a:chOff x="4200131" y="1728228"/>
            <a:chExt cx="7242175" cy="5012376"/>
          </a:xfrm>
        </p:grpSpPr>
        <p:sp>
          <p:nvSpPr>
            <p:cNvPr id="154" name="Google Shape;154;p17"/>
            <p:cNvSpPr/>
            <p:nvPr/>
          </p:nvSpPr>
          <p:spPr>
            <a:xfrm>
              <a:off x="4200131" y="1728228"/>
              <a:ext cx="7242175" cy="5008245"/>
            </a:xfrm>
            <a:custGeom>
              <a:rect b="b" l="l" r="r" t="t"/>
              <a:pathLst>
                <a:path extrusionOk="0" h="5008245" w="7242175">
                  <a:moveTo>
                    <a:pt x="7242048" y="0"/>
                  </a:moveTo>
                  <a:lnTo>
                    <a:pt x="0" y="0"/>
                  </a:lnTo>
                  <a:lnTo>
                    <a:pt x="0" y="5007711"/>
                  </a:lnTo>
                  <a:lnTo>
                    <a:pt x="30480" y="5007711"/>
                  </a:lnTo>
                  <a:lnTo>
                    <a:pt x="75311" y="5007711"/>
                  </a:lnTo>
                  <a:lnTo>
                    <a:pt x="75311" y="142875"/>
                  </a:lnTo>
                  <a:lnTo>
                    <a:pt x="75793" y="132727"/>
                  </a:lnTo>
                  <a:lnTo>
                    <a:pt x="87464" y="94310"/>
                  </a:lnTo>
                  <a:lnTo>
                    <a:pt x="112966" y="63284"/>
                  </a:lnTo>
                  <a:lnTo>
                    <a:pt x="148386" y="44361"/>
                  </a:lnTo>
                  <a:lnTo>
                    <a:pt x="178219" y="39954"/>
                  </a:lnTo>
                  <a:lnTo>
                    <a:pt x="7063829" y="39954"/>
                  </a:lnTo>
                  <a:lnTo>
                    <a:pt x="7103211" y="47790"/>
                  </a:lnTo>
                  <a:lnTo>
                    <a:pt x="7136600" y="70104"/>
                  </a:lnTo>
                  <a:lnTo>
                    <a:pt x="7158901" y="103492"/>
                  </a:lnTo>
                  <a:lnTo>
                    <a:pt x="7166737" y="142875"/>
                  </a:lnTo>
                  <a:lnTo>
                    <a:pt x="7166737" y="5007711"/>
                  </a:lnTo>
                  <a:lnTo>
                    <a:pt x="7211568" y="5007711"/>
                  </a:lnTo>
                  <a:lnTo>
                    <a:pt x="7242048" y="5007711"/>
                  </a:lnTo>
                  <a:lnTo>
                    <a:pt x="7242048" y="39954"/>
                  </a:lnTo>
                  <a:lnTo>
                    <a:pt x="7242048" y="0"/>
                  </a:lnTo>
                  <a:close/>
                </a:path>
              </a:pathLst>
            </a:custGeom>
            <a:solidFill>
              <a:srgbClr val="000000">
                <a:alpha val="10196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pic>
          <p:nvPicPr>
            <p:cNvPr id="155" name="Google Shape;155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266087" y="1758825"/>
              <a:ext cx="7110146" cy="498177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Google Shape;160;p18"/>
          <p:cNvGrpSpPr/>
          <p:nvPr/>
        </p:nvGrpSpPr>
        <p:grpSpPr>
          <a:xfrm>
            <a:off x="598749" y="4565462"/>
            <a:ext cx="5014891" cy="487045"/>
            <a:chOff x="598749" y="4565462"/>
            <a:chExt cx="5014891" cy="487045"/>
          </a:xfrm>
        </p:grpSpPr>
        <p:sp>
          <p:nvSpPr>
            <p:cNvPr id="161" name="Google Shape;161;p18"/>
            <p:cNvSpPr/>
            <p:nvPr/>
          </p:nvSpPr>
          <p:spPr>
            <a:xfrm>
              <a:off x="617460" y="4565462"/>
              <a:ext cx="4996180" cy="487045"/>
            </a:xfrm>
            <a:custGeom>
              <a:rect b="b" l="l" r="r" t="t"/>
              <a:pathLst>
                <a:path extrusionOk="0" h="487045" w="4996180">
                  <a:moveTo>
                    <a:pt x="4925883" y="486483"/>
                  </a:moveTo>
                  <a:lnTo>
                    <a:pt x="52446" y="486483"/>
                  </a:lnTo>
                  <a:lnTo>
                    <a:pt x="48796" y="486003"/>
                  </a:lnTo>
                  <a:lnTo>
                    <a:pt x="13834" y="461087"/>
                  </a:lnTo>
                  <a:lnTo>
                    <a:pt x="359" y="421420"/>
                  </a:lnTo>
                  <a:lnTo>
                    <a:pt x="0" y="416553"/>
                  </a:lnTo>
                  <a:lnTo>
                    <a:pt x="0" y="411640"/>
                  </a:lnTo>
                  <a:lnTo>
                    <a:pt x="0" y="69928"/>
                  </a:lnTo>
                  <a:lnTo>
                    <a:pt x="11507" y="29176"/>
                  </a:lnTo>
                  <a:lnTo>
                    <a:pt x="41566" y="2396"/>
                  </a:lnTo>
                  <a:lnTo>
                    <a:pt x="52446" y="0"/>
                  </a:lnTo>
                  <a:lnTo>
                    <a:pt x="4925883" y="0"/>
                  </a:lnTo>
                  <a:lnTo>
                    <a:pt x="4966635" y="15343"/>
                  </a:lnTo>
                  <a:lnTo>
                    <a:pt x="4991995" y="50741"/>
                  </a:lnTo>
                  <a:lnTo>
                    <a:pt x="4995812" y="69928"/>
                  </a:lnTo>
                  <a:lnTo>
                    <a:pt x="4995812" y="416553"/>
                  </a:lnTo>
                  <a:lnTo>
                    <a:pt x="4980468" y="457306"/>
                  </a:lnTo>
                  <a:lnTo>
                    <a:pt x="4945069" y="482665"/>
                  </a:lnTo>
                  <a:lnTo>
                    <a:pt x="4930750" y="486003"/>
                  </a:lnTo>
                  <a:lnTo>
                    <a:pt x="4925883" y="486483"/>
                  </a:lnTo>
                  <a:close/>
                </a:path>
              </a:pathLst>
            </a:custGeom>
            <a:solidFill>
              <a:srgbClr val="E8ECE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62" name="Google Shape;162;p18"/>
            <p:cNvSpPr/>
            <p:nvPr/>
          </p:nvSpPr>
          <p:spPr>
            <a:xfrm>
              <a:off x="598749" y="4565734"/>
              <a:ext cx="69215" cy="486409"/>
            </a:xfrm>
            <a:custGeom>
              <a:rect b="b" l="l" r="r" t="t"/>
              <a:pathLst>
                <a:path extrusionOk="0" h="486410" w="69215">
                  <a:moveTo>
                    <a:pt x="69196" y="485938"/>
                  </a:moveTo>
                  <a:lnTo>
                    <a:pt x="27386" y="469250"/>
                  </a:lnTo>
                  <a:lnTo>
                    <a:pt x="3204" y="433060"/>
                  </a:lnTo>
                  <a:lnTo>
                    <a:pt x="0" y="411367"/>
                  </a:lnTo>
                  <a:lnTo>
                    <a:pt x="0" y="74571"/>
                  </a:lnTo>
                  <a:lnTo>
                    <a:pt x="12601" y="32981"/>
                  </a:lnTo>
                  <a:lnTo>
                    <a:pt x="46202" y="5424"/>
                  </a:lnTo>
                  <a:lnTo>
                    <a:pt x="69195" y="0"/>
                  </a:lnTo>
                  <a:lnTo>
                    <a:pt x="65107" y="1626"/>
                  </a:lnTo>
                  <a:lnTo>
                    <a:pt x="55938" y="9222"/>
                  </a:lnTo>
                  <a:lnTo>
                    <a:pt x="40270" y="45928"/>
                  </a:lnTo>
                  <a:lnTo>
                    <a:pt x="37421" y="74571"/>
                  </a:lnTo>
                  <a:lnTo>
                    <a:pt x="37421" y="411367"/>
                  </a:lnTo>
                  <a:lnTo>
                    <a:pt x="43722" y="452955"/>
                  </a:lnTo>
                  <a:lnTo>
                    <a:pt x="65107" y="484311"/>
                  </a:lnTo>
                  <a:lnTo>
                    <a:pt x="69196" y="485938"/>
                  </a:lnTo>
                  <a:close/>
                </a:path>
              </a:pathLst>
            </a:custGeom>
            <a:solidFill>
              <a:srgbClr val="4BA1D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163" name="Google Shape;163;p18"/>
          <p:cNvGrpSpPr/>
          <p:nvPr/>
        </p:nvGrpSpPr>
        <p:grpSpPr>
          <a:xfrm>
            <a:off x="533387" y="5209044"/>
            <a:ext cx="5148580" cy="1146175"/>
            <a:chOff x="533387" y="5209044"/>
            <a:chExt cx="5148580" cy="1146175"/>
          </a:xfrm>
        </p:grpSpPr>
        <p:sp>
          <p:nvSpPr>
            <p:cNvPr id="164" name="Google Shape;164;p18"/>
            <p:cNvSpPr/>
            <p:nvPr/>
          </p:nvSpPr>
          <p:spPr>
            <a:xfrm>
              <a:off x="533387" y="5209044"/>
              <a:ext cx="5148580" cy="1146175"/>
            </a:xfrm>
            <a:custGeom>
              <a:rect b="b" l="l" r="r" t="t"/>
              <a:pathLst>
                <a:path extrusionOk="0" h="1146175" w="5148580">
                  <a:moveTo>
                    <a:pt x="5148072" y="0"/>
                  </a:moveTo>
                  <a:lnTo>
                    <a:pt x="5070526" y="0"/>
                  </a:lnTo>
                  <a:lnTo>
                    <a:pt x="5070526" y="104863"/>
                  </a:lnTo>
                  <a:lnTo>
                    <a:pt x="5070526" y="965568"/>
                  </a:lnTo>
                  <a:lnTo>
                    <a:pt x="5055679" y="1007084"/>
                  </a:lnTo>
                  <a:lnTo>
                    <a:pt x="5017808" y="1029804"/>
                  </a:lnTo>
                  <a:lnTo>
                    <a:pt x="5005032" y="1031049"/>
                  </a:lnTo>
                  <a:lnTo>
                    <a:pt x="140195" y="1031049"/>
                  </a:lnTo>
                  <a:lnTo>
                    <a:pt x="98679" y="1016215"/>
                  </a:lnTo>
                  <a:lnTo>
                    <a:pt x="75958" y="978344"/>
                  </a:lnTo>
                  <a:lnTo>
                    <a:pt x="74714" y="965568"/>
                  </a:lnTo>
                  <a:lnTo>
                    <a:pt x="74714" y="104863"/>
                  </a:lnTo>
                  <a:lnTo>
                    <a:pt x="89547" y="63334"/>
                  </a:lnTo>
                  <a:lnTo>
                    <a:pt x="127419" y="40614"/>
                  </a:lnTo>
                  <a:lnTo>
                    <a:pt x="140195" y="39370"/>
                  </a:lnTo>
                  <a:lnTo>
                    <a:pt x="5005032" y="39370"/>
                  </a:lnTo>
                  <a:lnTo>
                    <a:pt x="5046561" y="54216"/>
                  </a:lnTo>
                  <a:lnTo>
                    <a:pt x="5069281" y="92087"/>
                  </a:lnTo>
                  <a:lnTo>
                    <a:pt x="5070526" y="104863"/>
                  </a:lnTo>
                  <a:lnTo>
                    <a:pt x="5070526" y="0"/>
                  </a:lnTo>
                  <a:lnTo>
                    <a:pt x="0" y="0"/>
                  </a:lnTo>
                  <a:lnTo>
                    <a:pt x="0" y="1146048"/>
                  </a:lnTo>
                  <a:lnTo>
                    <a:pt x="5148072" y="1146048"/>
                  </a:lnTo>
                  <a:lnTo>
                    <a:pt x="5148072" y="1031049"/>
                  </a:lnTo>
                  <a:lnTo>
                    <a:pt x="5148072" y="39370"/>
                  </a:lnTo>
                  <a:lnTo>
                    <a:pt x="5148072" y="0"/>
                  </a:lnTo>
                  <a:close/>
                </a:path>
              </a:pathLst>
            </a:custGeom>
            <a:solidFill>
              <a:srgbClr val="000000">
                <a:alpha val="10196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65" name="Google Shape;165;p18"/>
            <p:cNvSpPr/>
            <p:nvPr/>
          </p:nvSpPr>
          <p:spPr>
            <a:xfrm>
              <a:off x="617460" y="5239054"/>
              <a:ext cx="4996180" cy="1010919"/>
            </a:xfrm>
            <a:custGeom>
              <a:rect b="b" l="l" r="r" t="t"/>
              <a:pathLst>
                <a:path extrusionOk="0" h="1010920" w="4996180">
                  <a:moveTo>
                    <a:pt x="4925883" y="1010389"/>
                  </a:moveTo>
                  <a:lnTo>
                    <a:pt x="52446" y="1010389"/>
                  </a:lnTo>
                  <a:lnTo>
                    <a:pt x="48796" y="1009909"/>
                  </a:lnTo>
                  <a:lnTo>
                    <a:pt x="13834" y="984992"/>
                  </a:lnTo>
                  <a:lnTo>
                    <a:pt x="359" y="945326"/>
                  </a:lnTo>
                  <a:lnTo>
                    <a:pt x="0" y="940459"/>
                  </a:lnTo>
                  <a:lnTo>
                    <a:pt x="0" y="935545"/>
                  </a:lnTo>
                  <a:lnTo>
                    <a:pt x="0" y="69929"/>
                  </a:lnTo>
                  <a:lnTo>
                    <a:pt x="11507" y="29176"/>
                  </a:lnTo>
                  <a:lnTo>
                    <a:pt x="41566" y="2396"/>
                  </a:lnTo>
                  <a:lnTo>
                    <a:pt x="52446" y="0"/>
                  </a:lnTo>
                  <a:lnTo>
                    <a:pt x="4925883" y="0"/>
                  </a:lnTo>
                  <a:lnTo>
                    <a:pt x="4966635" y="15343"/>
                  </a:lnTo>
                  <a:lnTo>
                    <a:pt x="4991995" y="50742"/>
                  </a:lnTo>
                  <a:lnTo>
                    <a:pt x="4995812" y="69929"/>
                  </a:lnTo>
                  <a:lnTo>
                    <a:pt x="4995812" y="940459"/>
                  </a:lnTo>
                  <a:lnTo>
                    <a:pt x="4980468" y="981212"/>
                  </a:lnTo>
                  <a:lnTo>
                    <a:pt x="4945069" y="1006571"/>
                  </a:lnTo>
                  <a:lnTo>
                    <a:pt x="4930750" y="1009909"/>
                  </a:lnTo>
                  <a:lnTo>
                    <a:pt x="4925883" y="101038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66" name="Google Shape;166;p18"/>
            <p:cNvSpPr/>
            <p:nvPr/>
          </p:nvSpPr>
          <p:spPr>
            <a:xfrm>
              <a:off x="598749" y="5239327"/>
              <a:ext cx="69215" cy="1010285"/>
            </a:xfrm>
            <a:custGeom>
              <a:rect b="b" l="l" r="r" t="t"/>
              <a:pathLst>
                <a:path extrusionOk="0" h="1010285" w="69215">
                  <a:moveTo>
                    <a:pt x="69196" y="1009843"/>
                  </a:moveTo>
                  <a:lnTo>
                    <a:pt x="27386" y="993156"/>
                  </a:lnTo>
                  <a:lnTo>
                    <a:pt x="3204" y="956965"/>
                  </a:lnTo>
                  <a:lnTo>
                    <a:pt x="0" y="935272"/>
                  </a:lnTo>
                  <a:lnTo>
                    <a:pt x="0" y="74570"/>
                  </a:lnTo>
                  <a:lnTo>
                    <a:pt x="12601" y="32981"/>
                  </a:lnTo>
                  <a:lnTo>
                    <a:pt x="46202" y="5423"/>
                  </a:lnTo>
                  <a:lnTo>
                    <a:pt x="69195" y="0"/>
                  </a:lnTo>
                  <a:lnTo>
                    <a:pt x="65107" y="1626"/>
                  </a:lnTo>
                  <a:lnTo>
                    <a:pt x="55938" y="9222"/>
                  </a:lnTo>
                  <a:lnTo>
                    <a:pt x="40270" y="45929"/>
                  </a:lnTo>
                  <a:lnTo>
                    <a:pt x="37421" y="74570"/>
                  </a:lnTo>
                  <a:lnTo>
                    <a:pt x="37421" y="935272"/>
                  </a:lnTo>
                  <a:lnTo>
                    <a:pt x="43722" y="976861"/>
                  </a:lnTo>
                  <a:lnTo>
                    <a:pt x="65107" y="1008216"/>
                  </a:lnTo>
                  <a:lnTo>
                    <a:pt x="69196" y="1009843"/>
                  </a:lnTo>
                  <a:close/>
                </a:path>
              </a:pathLst>
            </a:custGeom>
            <a:solidFill>
              <a:srgbClr val="0966C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167" name="Google Shape;167;p18"/>
          <p:cNvSpPr txBox="1"/>
          <p:nvPr/>
        </p:nvSpPr>
        <p:spPr>
          <a:xfrm>
            <a:off x="586049" y="2270030"/>
            <a:ext cx="2400935" cy="295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Методология расчета</a:t>
            </a:r>
            <a:endParaRPr sz="175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68" name="Google Shape;168;p18"/>
          <p:cNvSpPr txBox="1"/>
          <p:nvPr/>
        </p:nvSpPr>
        <p:spPr>
          <a:xfrm>
            <a:off x="586049" y="2803291"/>
            <a:ext cx="306070" cy="295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solidFill>
                  <a:srgbClr val="4BA1DF"/>
                </a:solidFill>
                <a:latin typeface="Poppins"/>
                <a:ea typeface="Poppins"/>
                <a:cs typeface="Poppins"/>
                <a:sym typeface="Poppins"/>
              </a:rPr>
              <a:t></a:t>
            </a:r>
            <a:endParaRPr sz="175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9" name="Google Shape;169;p18"/>
          <p:cNvSpPr txBox="1"/>
          <p:nvPr/>
        </p:nvSpPr>
        <p:spPr>
          <a:xfrm>
            <a:off x="1016399" y="2718391"/>
            <a:ext cx="4594225" cy="7391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3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Min-Max нормализация</a:t>
            </a:r>
            <a:endParaRPr sz="130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12700" marR="5080" rtl="0" algn="l">
              <a:lnSpc>
                <a:spcPct val="128099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sz="115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Приведение всех признаков к единому масштабу от 0 до 1 для сопоставимости.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0" name="Google Shape;170;p18"/>
          <p:cNvSpPr txBox="1"/>
          <p:nvPr/>
        </p:nvSpPr>
        <p:spPr>
          <a:xfrm>
            <a:off x="586049" y="3701415"/>
            <a:ext cx="306070" cy="295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solidFill>
                  <a:srgbClr val="4BA1DF"/>
                </a:solidFill>
                <a:latin typeface="Poppins"/>
                <a:ea typeface="Poppins"/>
                <a:cs typeface="Poppins"/>
                <a:sym typeface="Poppins"/>
              </a:rPr>
              <a:t>⚖</a:t>
            </a:r>
            <a:endParaRPr sz="175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1" name="Google Shape;171;p18"/>
          <p:cNvSpPr txBox="1"/>
          <p:nvPr/>
        </p:nvSpPr>
        <p:spPr>
          <a:xfrm>
            <a:off x="1016399" y="3616514"/>
            <a:ext cx="3827145" cy="7391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3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Взвешенная сумма</a:t>
            </a:r>
            <a:endParaRPr sz="130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12700" marR="5080" rtl="0" algn="l">
              <a:lnSpc>
                <a:spcPct val="128099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sz="115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Нормализованные значения суммируются с учетом настраиваемых весов.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2" name="Google Shape;172;p18"/>
          <p:cNvSpPr txBox="1"/>
          <p:nvPr/>
        </p:nvSpPr>
        <p:spPr>
          <a:xfrm>
            <a:off x="1343548" y="4702449"/>
            <a:ext cx="3562350" cy="182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5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Score = (Σ (признак * вес)) / (Σ весов) * 100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3" name="Google Shape;173;p18"/>
          <p:cNvSpPr txBox="1"/>
          <p:nvPr/>
        </p:nvSpPr>
        <p:spPr>
          <a:xfrm>
            <a:off x="1203509" y="5360616"/>
            <a:ext cx="4241800" cy="7169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01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Интерпретация</a:t>
            </a:r>
            <a:endParaRPr sz="130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12700" marR="5080" rtl="0" algn="l">
              <a:lnSpc>
                <a:spcPct val="136153"/>
              </a:lnSpc>
              <a:spcBef>
                <a:spcPts val="145"/>
              </a:spcBef>
              <a:spcAft>
                <a:spcPts val="0"/>
              </a:spcAft>
              <a:buNone/>
            </a:pPr>
            <a:r>
              <a:rPr lang="en-US" sz="115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Итоговый score </a:t>
            </a:r>
            <a:r>
              <a:rPr lang="en-US" sz="13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58.5 </a:t>
            </a:r>
            <a:r>
              <a:rPr lang="en-US" sz="115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классифицируется как </a:t>
            </a:r>
            <a:r>
              <a:rPr lang="en-US" sz="115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средний риск </a:t>
            </a:r>
            <a:r>
              <a:rPr lang="en-US" sz="115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согласно порогам.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74" name="Google Shape;174;p18"/>
          <p:cNvGrpSpPr/>
          <p:nvPr/>
        </p:nvGrpSpPr>
        <p:grpSpPr>
          <a:xfrm>
            <a:off x="5987491" y="1272341"/>
            <a:ext cx="5987491" cy="5463764"/>
            <a:chOff x="5987491" y="1272341"/>
            <a:chExt cx="5987491" cy="5463764"/>
          </a:xfrm>
        </p:grpSpPr>
        <p:pic>
          <p:nvPicPr>
            <p:cNvPr descr="Infographic showing the step-by-step process of calculating a suspicion score from raw data to a final risk classification." id="175" name="Google Shape;175;p1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987491" y="1272341"/>
              <a:ext cx="5987490" cy="54635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1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87491" y="1272341"/>
              <a:ext cx="5987491" cy="546358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" name="Google Shape;177;p18"/>
            <p:cNvSpPr/>
            <p:nvPr/>
          </p:nvSpPr>
          <p:spPr>
            <a:xfrm>
              <a:off x="6286866" y="4799348"/>
              <a:ext cx="5389245" cy="1936750"/>
            </a:xfrm>
            <a:custGeom>
              <a:rect b="b" l="l" r="r" t="t"/>
              <a:pathLst>
                <a:path extrusionOk="0" h="1936750" w="5389245">
                  <a:moveTo>
                    <a:pt x="5388742" y="1936579"/>
                  </a:moveTo>
                  <a:lnTo>
                    <a:pt x="0" y="1936579"/>
                  </a:lnTo>
                  <a:lnTo>
                    <a:pt x="0" y="112265"/>
                  </a:lnTo>
                  <a:lnTo>
                    <a:pt x="8545" y="69303"/>
                  </a:lnTo>
                  <a:lnTo>
                    <a:pt x="32881" y="32881"/>
                  </a:lnTo>
                  <a:lnTo>
                    <a:pt x="69303" y="8545"/>
                  </a:lnTo>
                  <a:lnTo>
                    <a:pt x="112265" y="0"/>
                  </a:lnTo>
                  <a:lnTo>
                    <a:pt x="5276476" y="0"/>
                  </a:lnTo>
                  <a:lnTo>
                    <a:pt x="5319437" y="8545"/>
                  </a:lnTo>
                  <a:lnTo>
                    <a:pt x="5355860" y="32881"/>
                  </a:lnTo>
                  <a:lnTo>
                    <a:pt x="5380195" y="69303"/>
                  </a:lnTo>
                  <a:lnTo>
                    <a:pt x="5388742" y="112265"/>
                  </a:lnTo>
                  <a:lnTo>
                    <a:pt x="5388742" y="1936579"/>
                  </a:lnTo>
                  <a:close/>
                </a:path>
              </a:pathLst>
            </a:custGeom>
            <a:solidFill>
              <a:srgbClr val="000000">
                <a:alpha val="59607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78" name="Google Shape;178;p18"/>
            <p:cNvSpPr/>
            <p:nvPr/>
          </p:nvSpPr>
          <p:spPr>
            <a:xfrm>
              <a:off x="6286856" y="4799355"/>
              <a:ext cx="5389245" cy="1936750"/>
            </a:xfrm>
            <a:custGeom>
              <a:rect b="b" l="l" r="r" t="t"/>
              <a:pathLst>
                <a:path extrusionOk="0" h="1936750" w="5389245">
                  <a:moveTo>
                    <a:pt x="5154854" y="1506232"/>
                  </a:moveTo>
                  <a:lnTo>
                    <a:pt x="233895" y="1506232"/>
                  </a:lnTo>
                  <a:lnTo>
                    <a:pt x="233895" y="1515579"/>
                  </a:lnTo>
                  <a:lnTo>
                    <a:pt x="5154854" y="1515579"/>
                  </a:lnTo>
                  <a:lnTo>
                    <a:pt x="5154854" y="1506232"/>
                  </a:lnTo>
                  <a:close/>
                </a:path>
                <a:path extrusionOk="0" h="1936750" w="5389245">
                  <a:moveTo>
                    <a:pt x="5388749" y="112268"/>
                  </a:moveTo>
                  <a:lnTo>
                    <a:pt x="5380202" y="69303"/>
                  </a:lnTo>
                  <a:lnTo>
                    <a:pt x="5355869" y="32880"/>
                  </a:lnTo>
                  <a:lnTo>
                    <a:pt x="5321160" y="9359"/>
                  </a:lnTo>
                  <a:lnTo>
                    <a:pt x="5319446" y="8547"/>
                  </a:lnTo>
                  <a:lnTo>
                    <a:pt x="5309019" y="4800"/>
                  </a:lnTo>
                  <a:lnTo>
                    <a:pt x="5298389" y="2133"/>
                  </a:lnTo>
                  <a:lnTo>
                    <a:pt x="5287543" y="533"/>
                  </a:lnTo>
                  <a:lnTo>
                    <a:pt x="5276481" y="0"/>
                  </a:lnTo>
                  <a:lnTo>
                    <a:pt x="112268" y="0"/>
                  </a:lnTo>
                  <a:lnTo>
                    <a:pt x="69303" y="8547"/>
                  </a:lnTo>
                  <a:lnTo>
                    <a:pt x="32880" y="32880"/>
                  </a:lnTo>
                  <a:lnTo>
                    <a:pt x="8547" y="69303"/>
                  </a:lnTo>
                  <a:lnTo>
                    <a:pt x="0" y="112268"/>
                  </a:lnTo>
                  <a:lnTo>
                    <a:pt x="0" y="1936584"/>
                  </a:lnTo>
                  <a:lnTo>
                    <a:pt x="9359" y="1936584"/>
                  </a:lnTo>
                  <a:lnTo>
                    <a:pt x="9359" y="105511"/>
                  </a:lnTo>
                  <a:lnTo>
                    <a:pt x="10020" y="98818"/>
                  </a:lnTo>
                  <a:lnTo>
                    <a:pt x="22948" y="60706"/>
                  </a:lnTo>
                  <a:lnTo>
                    <a:pt x="49479" y="30454"/>
                  </a:lnTo>
                  <a:lnTo>
                    <a:pt x="85559" y="12649"/>
                  </a:lnTo>
                  <a:lnTo>
                    <a:pt x="105511" y="9359"/>
                  </a:lnTo>
                  <a:lnTo>
                    <a:pt x="5283238" y="9359"/>
                  </a:lnTo>
                  <a:lnTo>
                    <a:pt x="5322100" y="19773"/>
                  </a:lnTo>
                  <a:lnTo>
                    <a:pt x="5354028" y="44272"/>
                  </a:lnTo>
                  <a:lnTo>
                    <a:pt x="5374144" y="79121"/>
                  </a:lnTo>
                  <a:lnTo>
                    <a:pt x="5379390" y="105511"/>
                  </a:lnTo>
                  <a:lnTo>
                    <a:pt x="5379390" y="1936584"/>
                  </a:lnTo>
                  <a:lnTo>
                    <a:pt x="5388749" y="1936584"/>
                  </a:lnTo>
                  <a:lnTo>
                    <a:pt x="5388749" y="112268"/>
                  </a:lnTo>
                  <a:close/>
                </a:path>
              </a:pathLst>
            </a:custGeom>
            <a:solidFill>
              <a:srgbClr val="FFFFFF">
                <a:alpha val="19607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179" name="Google Shape;179;p18"/>
          <p:cNvSpPr txBox="1"/>
          <p:nvPr/>
        </p:nvSpPr>
        <p:spPr>
          <a:xfrm>
            <a:off x="6508051" y="5029889"/>
            <a:ext cx="2927985" cy="2501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A6D9F5"/>
                </a:solidFill>
                <a:latin typeface="Poppins"/>
                <a:ea typeface="Poppins"/>
                <a:cs typeface="Poppins"/>
                <a:sym typeface="Poppins"/>
              </a:rPr>
              <a:t>Пример расчета для пассажира</a:t>
            </a:r>
            <a:endParaRPr sz="145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80" name="Google Shape;180;p18"/>
          <p:cNvSpPr txBox="1"/>
          <p:nvPr/>
        </p:nvSpPr>
        <p:spPr>
          <a:xfrm>
            <a:off x="8108419" y="6414497"/>
            <a:ext cx="1745614" cy="295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Итоговый Score: </a:t>
            </a:r>
            <a:r>
              <a:rPr lang="en-US" sz="175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58.5</a:t>
            </a:r>
            <a:endParaRPr sz="175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1" name="Google Shape;181;p18"/>
          <p:cNvSpPr txBox="1"/>
          <p:nvPr/>
        </p:nvSpPr>
        <p:spPr>
          <a:xfrm>
            <a:off x="6705831" y="5336748"/>
            <a:ext cx="1170305" cy="848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5080" rtl="0" algn="ctr">
              <a:lnSpc>
                <a:spcPct val="147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EFEFE"/>
                </a:solidFill>
                <a:latin typeface="Poppins"/>
                <a:ea typeface="Poppins"/>
                <a:cs typeface="Poppins"/>
                <a:sym typeface="Poppins"/>
              </a:rPr>
              <a:t>Признаки (норм.) </a:t>
            </a:r>
            <a:r>
              <a:rPr lang="en-US" sz="1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f_count: 0.75</a:t>
            </a:r>
            <a:endParaRPr sz="10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u_arrivals: 0.3</a:t>
            </a:r>
            <a:endParaRPr sz="10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275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r_routes: 0.5</a:t>
            </a:r>
            <a:endParaRPr sz="10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2" name="Google Shape;182;p18"/>
          <p:cNvSpPr txBox="1"/>
          <p:nvPr/>
        </p:nvSpPr>
        <p:spPr>
          <a:xfrm>
            <a:off x="8821042" y="5336748"/>
            <a:ext cx="320675" cy="848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38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EFEFE"/>
                </a:solidFill>
                <a:latin typeface="Poppins"/>
                <a:ea typeface="Poppins"/>
                <a:cs typeface="Poppins"/>
                <a:sym typeface="Poppins"/>
              </a:rPr>
              <a:t>Веса</a:t>
            </a:r>
            <a:endParaRPr sz="100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63500" rtl="0" algn="l">
              <a:lnSpc>
                <a:spcPct val="100000"/>
              </a:lnSpc>
              <a:spcBef>
                <a:spcPts val="57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0.5</a:t>
            </a:r>
            <a:endParaRPr sz="1000">
              <a:latin typeface="Poppins"/>
              <a:ea typeface="Poppins"/>
              <a:cs typeface="Poppins"/>
              <a:sym typeface="Poppins"/>
            </a:endParaRPr>
          </a:p>
          <a:p>
            <a:pPr indent="0" lvl="0" marL="67310" rtl="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0.2</a:t>
            </a:r>
            <a:endParaRPr sz="1000">
              <a:latin typeface="Poppins"/>
              <a:ea typeface="Poppins"/>
              <a:cs typeface="Poppins"/>
              <a:sym typeface="Poppins"/>
            </a:endParaRPr>
          </a:p>
          <a:p>
            <a:pPr indent="0" lvl="0" marL="66040" rtl="0" algn="l">
              <a:lnSpc>
                <a:spcPct val="100000"/>
              </a:lnSpc>
              <a:spcBef>
                <a:spcPts val="275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0.3</a:t>
            </a:r>
            <a:endParaRPr sz="10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3" name="Google Shape;183;p18"/>
          <p:cNvSpPr txBox="1"/>
          <p:nvPr/>
        </p:nvSpPr>
        <p:spPr>
          <a:xfrm>
            <a:off x="10355336" y="5336748"/>
            <a:ext cx="632460" cy="848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38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EFEFE"/>
                </a:solidFill>
                <a:latin typeface="Poppins"/>
                <a:ea typeface="Poppins"/>
                <a:cs typeface="Poppins"/>
                <a:sym typeface="Poppins"/>
              </a:rPr>
              <a:t>Результат</a:t>
            </a:r>
            <a:endParaRPr sz="100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145415" rtl="0" algn="l">
              <a:lnSpc>
                <a:spcPct val="100000"/>
              </a:lnSpc>
              <a:spcBef>
                <a:spcPts val="57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0.375</a:t>
            </a:r>
            <a:endParaRPr sz="1000">
              <a:latin typeface="Poppins"/>
              <a:ea typeface="Poppins"/>
              <a:cs typeface="Poppins"/>
              <a:sym typeface="Poppins"/>
            </a:endParaRPr>
          </a:p>
          <a:p>
            <a:pPr indent="0" lvl="0" marL="178435" rtl="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0.06</a:t>
            </a:r>
            <a:endParaRPr sz="1000">
              <a:latin typeface="Poppins"/>
              <a:ea typeface="Poppins"/>
              <a:cs typeface="Poppins"/>
              <a:sym typeface="Poppins"/>
            </a:endParaRPr>
          </a:p>
          <a:p>
            <a:pPr indent="0" lvl="0" marL="198755" rtl="0" algn="l">
              <a:lnSpc>
                <a:spcPct val="100000"/>
              </a:lnSpc>
              <a:spcBef>
                <a:spcPts val="275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0.15</a:t>
            </a:r>
            <a:endParaRPr sz="10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descr="$PPTXTitle" id="184" name="Google Shape;184;p18"/>
          <p:cNvSpPr txBox="1"/>
          <p:nvPr>
            <p:ph type="title"/>
          </p:nvPr>
        </p:nvSpPr>
        <p:spPr>
          <a:xfrm>
            <a:off x="586049" y="361518"/>
            <a:ext cx="5118100" cy="5645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1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oppins"/>
                <a:ea typeface="Poppins"/>
                <a:cs typeface="Poppins"/>
                <a:sym typeface="Poppins"/>
              </a:rPr>
              <a:t>Расчёт score и пример</a:t>
            </a:r>
            <a:endParaRPr/>
          </a:p>
        </p:txBody>
      </p:sp>
      <p:sp>
        <p:nvSpPr>
          <p:cNvPr id="185" name="Google Shape;185;p18"/>
          <p:cNvSpPr txBox="1"/>
          <p:nvPr/>
        </p:nvSpPr>
        <p:spPr>
          <a:xfrm>
            <a:off x="586049" y="1007044"/>
            <a:ext cx="8870315" cy="2501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4A5462"/>
                </a:solidFill>
                <a:latin typeface="Poppins"/>
                <a:ea typeface="Poppins"/>
                <a:cs typeface="Poppins"/>
                <a:sym typeface="Poppins"/>
              </a:rPr>
              <a:t>Индекс подозрительности рассчитывается как взвешенная сумма нормализованных признаков.</a:t>
            </a:r>
            <a:endParaRPr sz="145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$PPTXTitle" id="190" name="Google Shape;190;p19"/>
          <p:cNvSpPr txBox="1"/>
          <p:nvPr>
            <p:ph type="title"/>
          </p:nvPr>
        </p:nvSpPr>
        <p:spPr>
          <a:xfrm>
            <a:off x="586049" y="122018"/>
            <a:ext cx="10227310" cy="11969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146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50">
                <a:latin typeface="Poppins"/>
                <a:ea typeface="Poppins"/>
                <a:cs typeface="Poppins"/>
                <a:sym typeface="Poppins"/>
              </a:rPr>
              <a:t>Правила и пороги групп</a:t>
            </a:r>
            <a:endParaRPr sz="2650"/>
          </a:p>
          <a:p>
            <a:pPr indent="0" lvl="0" marL="12700" marR="5080" rtl="0" algn="l">
              <a:lnSpc>
                <a:spcPct val="132200"/>
              </a:lnSpc>
              <a:spcBef>
                <a:spcPts val="32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A5462"/>
                </a:solidFill>
                <a:latin typeface="Poppins"/>
                <a:ea typeface="Poppins"/>
                <a:cs typeface="Poppins"/>
                <a:sym typeface="Poppins"/>
              </a:rPr>
              <a:t>Гибкая система порогов позволяет адаптировать классификацию пассажиров под актуальные регуляторные требования и бизнес-задачи.</a:t>
            </a:r>
            <a:endParaRPr sz="1300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91" name="Google Shape;191;p19"/>
          <p:cNvGrpSpPr/>
          <p:nvPr/>
        </p:nvGrpSpPr>
        <p:grpSpPr>
          <a:xfrm>
            <a:off x="432803" y="1499628"/>
            <a:ext cx="11109960" cy="4965192"/>
            <a:chOff x="432803" y="1499628"/>
            <a:chExt cx="11109960" cy="4965192"/>
          </a:xfrm>
        </p:grpSpPr>
        <p:sp>
          <p:nvSpPr>
            <p:cNvPr id="192" name="Google Shape;192;p19"/>
            <p:cNvSpPr/>
            <p:nvPr/>
          </p:nvSpPr>
          <p:spPr>
            <a:xfrm>
              <a:off x="432803" y="1499628"/>
              <a:ext cx="11109960" cy="1828800"/>
            </a:xfrm>
            <a:custGeom>
              <a:rect b="b" l="l" r="r" t="t"/>
              <a:pathLst>
                <a:path extrusionOk="0" h="1828800" w="11109960">
                  <a:moveTo>
                    <a:pt x="11109960" y="0"/>
                  </a:moveTo>
                  <a:lnTo>
                    <a:pt x="10943425" y="0"/>
                  </a:lnTo>
                  <a:lnTo>
                    <a:pt x="10943425" y="184365"/>
                  </a:lnTo>
                  <a:lnTo>
                    <a:pt x="10943425" y="1456702"/>
                  </a:lnTo>
                  <a:lnTo>
                    <a:pt x="10934878" y="1499666"/>
                  </a:lnTo>
                  <a:lnTo>
                    <a:pt x="10910545" y="1536090"/>
                  </a:lnTo>
                  <a:lnTo>
                    <a:pt x="10874121" y="1560423"/>
                  </a:lnTo>
                  <a:lnTo>
                    <a:pt x="10831157" y="1568970"/>
                  </a:lnTo>
                  <a:lnTo>
                    <a:pt x="278206" y="1568970"/>
                  </a:lnTo>
                  <a:lnTo>
                    <a:pt x="235242" y="1560423"/>
                  </a:lnTo>
                  <a:lnTo>
                    <a:pt x="198818" y="1536090"/>
                  </a:lnTo>
                  <a:lnTo>
                    <a:pt x="174485" y="1499666"/>
                  </a:lnTo>
                  <a:lnTo>
                    <a:pt x="165938" y="1456702"/>
                  </a:lnTo>
                  <a:lnTo>
                    <a:pt x="165938" y="184365"/>
                  </a:lnTo>
                  <a:lnTo>
                    <a:pt x="174485" y="141401"/>
                  </a:lnTo>
                  <a:lnTo>
                    <a:pt x="198818" y="104978"/>
                  </a:lnTo>
                  <a:lnTo>
                    <a:pt x="235242" y="80645"/>
                  </a:lnTo>
                  <a:lnTo>
                    <a:pt x="278206" y="72097"/>
                  </a:lnTo>
                  <a:lnTo>
                    <a:pt x="10831157" y="72097"/>
                  </a:lnTo>
                  <a:lnTo>
                    <a:pt x="10874121" y="80645"/>
                  </a:lnTo>
                  <a:lnTo>
                    <a:pt x="10910545" y="104978"/>
                  </a:lnTo>
                  <a:lnTo>
                    <a:pt x="10934878" y="141401"/>
                  </a:lnTo>
                  <a:lnTo>
                    <a:pt x="10943425" y="184365"/>
                  </a:lnTo>
                  <a:lnTo>
                    <a:pt x="10943425" y="0"/>
                  </a:lnTo>
                  <a:lnTo>
                    <a:pt x="0" y="0"/>
                  </a:lnTo>
                  <a:lnTo>
                    <a:pt x="0" y="1828800"/>
                  </a:lnTo>
                  <a:lnTo>
                    <a:pt x="11109960" y="1828800"/>
                  </a:lnTo>
                  <a:lnTo>
                    <a:pt x="11109960" y="1568970"/>
                  </a:lnTo>
                  <a:lnTo>
                    <a:pt x="11109960" y="72097"/>
                  </a:lnTo>
                  <a:lnTo>
                    <a:pt x="11109960" y="0"/>
                  </a:lnTo>
                  <a:close/>
                </a:path>
              </a:pathLst>
            </a:custGeom>
            <a:solidFill>
              <a:srgbClr val="000000">
                <a:alpha val="10196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pic>
          <p:nvPicPr>
            <p:cNvPr descr="An infographic showing risk score segmentation from low to high risk, and categories for different traveler types." id="193" name="Google Shape;193;p1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98749" y="1571716"/>
              <a:ext cx="10777483" cy="149687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4" name="Google Shape;194;p19"/>
            <p:cNvSpPr/>
            <p:nvPr/>
          </p:nvSpPr>
          <p:spPr>
            <a:xfrm>
              <a:off x="533387" y="3188220"/>
              <a:ext cx="3575685" cy="3276600"/>
            </a:xfrm>
            <a:custGeom>
              <a:rect b="b" l="l" r="r" t="t"/>
              <a:pathLst>
                <a:path extrusionOk="0" h="3276600" w="3575685">
                  <a:moveTo>
                    <a:pt x="3575304" y="0"/>
                  </a:moveTo>
                  <a:lnTo>
                    <a:pt x="3498812" y="0"/>
                  </a:lnTo>
                  <a:lnTo>
                    <a:pt x="3498812" y="142328"/>
                  </a:lnTo>
                  <a:lnTo>
                    <a:pt x="3498812" y="3061233"/>
                  </a:lnTo>
                  <a:lnTo>
                    <a:pt x="3490976" y="3100616"/>
                  </a:lnTo>
                  <a:lnTo>
                    <a:pt x="3468662" y="3134004"/>
                  </a:lnTo>
                  <a:lnTo>
                    <a:pt x="3435273" y="3156305"/>
                  </a:lnTo>
                  <a:lnTo>
                    <a:pt x="3395891" y="3164141"/>
                  </a:lnTo>
                  <a:lnTo>
                    <a:pt x="177622" y="3164141"/>
                  </a:lnTo>
                  <a:lnTo>
                    <a:pt x="138239" y="3156305"/>
                  </a:lnTo>
                  <a:lnTo>
                    <a:pt x="104851" y="3134004"/>
                  </a:lnTo>
                  <a:lnTo>
                    <a:pt x="82550" y="3100616"/>
                  </a:lnTo>
                  <a:lnTo>
                    <a:pt x="74714" y="3061233"/>
                  </a:lnTo>
                  <a:lnTo>
                    <a:pt x="74714" y="142328"/>
                  </a:lnTo>
                  <a:lnTo>
                    <a:pt x="82550" y="102946"/>
                  </a:lnTo>
                  <a:lnTo>
                    <a:pt x="104851" y="69557"/>
                  </a:lnTo>
                  <a:lnTo>
                    <a:pt x="138239" y="47256"/>
                  </a:lnTo>
                  <a:lnTo>
                    <a:pt x="177622" y="39420"/>
                  </a:lnTo>
                  <a:lnTo>
                    <a:pt x="3395891" y="39420"/>
                  </a:lnTo>
                  <a:lnTo>
                    <a:pt x="3435273" y="47256"/>
                  </a:lnTo>
                  <a:lnTo>
                    <a:pt x="3468662" y="69557"/>
                  </a:lnTo>
                  <a:lnTo>
                    <a:pt x="3490976" y="102946"/>
                  </a:lnTo>
                  <a:lnTo>
                    <a:pt x="3498812" y="142328"/>
                  </a:lnTo>
                  <a:lnTo>
                    <a:pt x="3498812" y="0"/>
                  </a:lnTo>
                  <a:lnTo>
                    <a:pt x="0" y="0"/>
                  </a:lnTo>
                  <a:lnTo>
                    <a:pt x="0" y="3276600"/>
                  </a:lnTo>
                  <a:lnTo>
                    <a:pt x="3575304" y="3276600"/>
                  </a:lnTo>
                  <a:lnTo>
                    <a:pt x="3575304" y="3164141"/>
                  </a:lnTo>
                  <a:lnTo>
                    <a:pt x="3575304" y="39420"/>
                  </a:lnTo>
                  <a:lnTo>
                    <a:pt x="3575304" y="0"/>
                  </a:lnTo>
                  <a:close/>
                </a:path>
              </a:pathLst>
            </a:custGeom>
            <a:solidFill>
              <a:srgbClr val="000000">
                <a:alpha val="10196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95" name="Google Shape;195;p19"/>
            <p:cNvSpPr/>
            <p:nvPr/>
          </p:nvSpPr>
          <p:spPr>
            <a:xfrm>
              <a:off x="603426" y="3222954"/>
              <a:ext cx="3434079" cy="3134360"/>
            </a:xfrm>
            <a:custGeom>
              <a:rect b="b" l="l" r="r" t="t"/>
              <a:pathLst>
                <a:path extrusionOk="0" h="3134360" w="3434079">
                  <a:moveTo>
                    <a:pt x="3332928" y="3134077"/>
                  </a:moveTo>
                  <a:lnTo>
                    <a:pt x="100523" y="3134077"/>
                  </a:lnTo>
                  <a:lnTo>
                    <a:pt x="93526" y="3133388"/>
                  </a:lnTo>
                  <a:lnTo>
                    <a:pt x="53688" y="3119868"/>
                  </a:lnTo>
                  <a:lnTo>
                    <a:pt x="22056" y="3092135"/>
                  </a:lnTo>
                  <a:lnTo>
                    <a:pt x="3445" y="3054406"/>
                  </a:lnTo>
                  <a:lnTo>
                    <a:pt x="0" y="3033553"/>
                  </a:lnTo>
                  <a:lnTo>
                    <a:pt x="0" y="3026489"/>
                  </a:lnTo>
                  <a:lnTo>
                    <a:pt x="0" y="100523"/>
                  </a:lnTo>
                  <a:lnTo>
                    <a:pt x="10892" y="59888"/>
                  </a:lnTo>
                  <a:lnTo>
                    <a:pt x="36506" y="26515"/>
                  </a:lnTo>
                  <a:lnTo>
                    <a:pt x="72942" y="5486"/>
                  </a:lnTo>
                  <a:lnTo>
                    <a:pt x="100523" y="0"/>
                  </a:lnTo>
                  <a:lnTo>
                    <a:pt x="3332928" y="0"/>
                  </a:lnTo>
                  <a:lnTo>
                    <a:pt x="3373562" y="10892"/>
                  </a:lnTo>
                  <a:lnTo>
                    <a:pt x="3406935" y="36506"/>
                  </a:lnTo>
                  <a:lnTo>
                    <a:pt x="3427965" y="72941"/>
                  </a:lnTo>
                  <a:lnTo>
                    <a:pt x="3433451" y="100523"/>
                  </a:lnTo>
                  <a:lnTo>
                    <a:pt x="3433451" y="3033553"/>
                  </a:lnTo>
                  <a:lnTo>
                    <a:pt x="3422558" y="3074187"/>
                  </a:lnTo>
                  <a:lnTo>
                    <a:pt x="3396944" y="3107559"/>
                  </a:lnTo>
                  <a:lnTo>
                    <a:pt x="3360509" y="3128590"/>
                  </a:lnTo>
                  <a:lnTo>
                    <a:pt x="3339924" y="3133388"/>
                  </a:lnTo>
                  <a:lnTo>
                    <a:pt x="3332928" y="313407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96" name="Google Shape;196;p19"/>
            <p:cNvSpPr/>
            <p:nvPr/>
          </p:nvSpPr>
          <p:spPr>
            <a:xfrm>
              <a:off x="603426" y="3222954"/>
              <a:ext cx="3434079" cy="3134360"/>
            </a:xfrm>
            <a:custGeom>
              <a:rect b="b" l="l" r="r" t="t"/>
              <a:pathLst>
                <a:path extrusionOk="0" h="3134360" w="3434079">
                  <a:moveTo>
                    <a:pt x="0" y="3026489"/>
                  </a:moveTo>
                  <a:lnTo>
                    <a:pt x="0" y="107587"/>
                  </a:lnTo>
                  <a:lnTo>
                    <a:pt x="0" y="100523"/>
                  </a:lnTo>
                  <a:lnTo>
                    <a:pt x="689" y="93526"/>
                  </a:lnTo>
                  <a:lnTo>
                    <a:pt x="2067" y="86598"/>
                  </a:lnTo>
                  <a:lnTo>
                    <a:pt x="3445" y="79669"/>
                  </a:lnTo>
                  <a:lnTo>
                    <a:pt x="5486" y="72941"/>
                  </a:lnTo>
                  <a:lnTo>
                    <a:pt x="26516" y="36506"/>
                  </a:lnTo>
                  <a:lnTo>
                    <a:pt x="31511" y="31511"/>
                  </a:lnTo>
                  <a:lnTo>
                    <a:pt x="36506" y="26515"/>
                  </a:lnTo>
                  <a:lnTo>
                    <a:pt x="41941" y="22055"/>
                  </a:lnTo>
                  <a:lnTo>
                    <a:pt x="47815" y="18131"/>
                  </a:lnTo>
                  <a:lnTo>
                    <a:pt x="53688" y="14206"/>
                  </a:lnTo>
                  <a:lnTo>
                    <a:pt x="93526" y="689"/>
                  </a:lnTo>
                  <a:lnTo>
                    <a:pt x="100523" y="0"/>
                  </a:lnTo>
                  <a:lnTo>
                    <a:pt x="107587" y="0"/>
                  </a:lnTo>
                  <a:lnTo>
                    <a:pt x="3325864" y="0"/>
                  </a:lnTo>
                  <a:lnTo>
                    <a:pt x="3332928" y="0"/>
                  </a:lnTo>
                  <a:lnTo>
                    <a:pt x="3339924" y="689"/>
                  </a:lnTo>
                  <a:lnTo>
                    <a:pt x="3379762" y="14206"/>
                  </a:lnTo>
                  <a:lnTo>
                    <a:pt x="3401940" y="31511"/>
                  </a:lnTo>
                  <a:lnTo>
                    <a:pt x="3406935" y="36506"/>
                  </a:lnTo>
                  <a:lnTo>
                    <a:pt x="3411395" y="41941"/>
                  </a:lnTo>
                  <a:lnTo>
                    <a:pt x="3415319" y="47814"/>
                  </a:lnTo>
                  <a:lnTo>
                    <a:pt x="3419244" y="53688"/>
                  </a:lnTo>
                  <a:lnTo>
                    <a:pt x="3422558" y="59888"/>
                  </a:lnTo>
                  <a:lnTo>
                    <a:pt x="3425261" y="66415"/>
                  </a:lnTo>
                  <a:lnTo>
                    <a:pt x="3427965" y="72941"/>
                  </a:lnTo>
                  <a:lnTo>
                    <a:pt x="3433451" y="107587"/>
                  </a:lnTo>
                  <a:lnTo>
                    <a:pt x="3433451" y="3026489"/>
                  </a:lnTo>
                  <a:lnTo>
                    <a:pt x="3433451" y="3033553"/>
                  </a:lnTo>
                  <a:lnTo>
                    <a:pt x="3432762" y="3040549"/>
                  </a:lnTo>
                  <a:lnTo>
                    <a:pt x="3431384" y="3047478"/>
                  </a:lnTo>
                  <a:lnTo>
                    <a:pt x="3430006" y="3054406"/>
                  </a:lnTo>
                  <a:lnTo>
                    <a:pt x="3427965" y="3061134"/>
                  </a:lnTo>
                  <a:lnTo>
                    <a:pt x="3425261" y="3067660"/>
                  </a:lnTo>
                  <a:lnTo>
                    <a:pt x="3422558" y="3074187"/>
                  </a:lnTo>
                  <a:lnTo>
                    <a:pt x="3419244" y="3080387"/>
                  </a:lnTo>
                  <a:lnTo>
                    <a:pt x="3415319" y="3086260"/>
                  </a:lnTo>
                  <a:lnTo>
                    <a:pt x="3411395" y="3092134"/>
                  </a:lnTo>
                  <a:lnTo>
                    <a:pt x="3379762" y="3119868"/>
                  </a:lnTo>
                  <a:lnTo>
                    <a:pt x="3346853" y="3132009"/>
                  </a:lnTo>
                  <a:lnTo>
                    <a:pt x="3339924" y="3133388"/>
                  </a:lnTo>
                  <a:lnTo>
                    <a:pt x="3332928" y="3134077"/>
                  </a:lnTo>
                  <a:lnTo>
                    <a:pt x="3325864" y="3134077"/>
                  </a:lnTo>
                  <a:lnTo>
                    <a:pt x="107587" y="3134077"/>
                  </a:lnTo>
                  <a:lnTo>
                    <a:pt x="100523" y="3134077"/>
                  </a:lnTo>
                  <a:lnTo>
                    <a:pt x="93526" y="3133388"/>
                  </a:lnTo>
                  <a:lnTo>
                    <a:pt x="53688" y="3119868"/>
                  </a:lnTo>
                  <a:lnTo>
                    <a:pt x="22056" y="3092135"/>
                  </a:lnTo>
                  <a:lnTo>
                    <a:pt x="8189" y="3067660"/>
                  </a:lnTo>
                  <a:lnTo>
                    <a:pt x="5486" y="3061134"/>
                  </a:lnTo>
                  <a:lnTo>
                    <a:pt x="3445" y="3054406"/>
                  </a:lnTo>
                  <a:lnTo>
                    <a:pt x="2067" y="3047478"/>
                  </a:lnTo>
                  <a:lnTo>
                    <a:pt x="689" y="3040549"/>
                  </a:lnTo>
                  <a:lnTo>
                    <a:pt x="0" y="3033553"/>
                  </a:lnTo>
                  <a:lnTo>
                    <a:pt x="0" y="3026489"/>
                  </a:lnTo>
                  <a:close/>
                </a:path>
              </a:pathLst>
            </a:custGeom>
            <a:noFill/>
            <a:ln cap="flat" cmpd="sng" w="9525">
              <a:solidFill>
                <a:srgbClr val="E8EC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97" name="Google Shape;197;p19"/>
            <p:cNvSpPr/>
            <p:nvPr/>
          </p:nvSpPr>
          <p:spPr>
            <a:xfrm>
              <a:off x="795213" y="3414741"/>
              <a:ext cx="374650" cy="374650"/>
            </a:xfrm>
            <a:custGeom>
              <a:rect b="b" l="l" r="r" t="t"/>
              <a:pathLst>
                <a:path extrusionOk="0" h="374650" w="374650">
                  <a:moveTo>
                    <a:pt x="187109" y="374218"/>
                  </a:moveTo>
                  <a:lnTo>
                    <a:pt x="141634" y="368608"/>
                  </a:lnTo>
                  <a:lnTo>
                    <a:pt x="98905" y="352126"/>
                  </a:lnTo>
                  <a:lnTo>
                    <a:pt x="61461" y="325755"/>
                  </a:lnTo>
                  <a:lnTo>
                    <a:pt x="31533" y="291060"/>
                  </a:lnTo>
                  <a:lnTo>
                    <a:pt x="10932" y="250133"/>
                  </a:lnTo>
                  <a:lnTo>
                    <a:pt x="898" y="205449"/>
                  </a:lnTo>
                  <a:lnTo>
                    <a:pt x="0" y="187109"/>
                  </a:lnTo>
                  <a:lnTo>
                    <a:pt x="224" y="177916"/>
                  </a:lnTo>
                  <a:lnTo>
                    <a:pt x="8054" y="132793"/>
                  </a:lnTo>
                  <a:lnTo>
                    <a:pt x="26613" y="90924"/>
                  </a:lnTo>
                  <a:lnTo>
                    <a:pt x="54802" y="54802"/>
                  </a:lnTo>
                  <a:lnTo>
                    <a:pt x="90924" y="26613"/>
                  </a:lnTo>
                  <a:lnTo>
                    <a:pt x="132793" y="8054"/>
                  </a:lnTo>
                  <a:lnTo>
                    <a:pt x="177916" y="224"/>
                  </a:lnTo>
                  <a:lnTo>
                    <a:pt x="187109" y="0"/>
                  </a:lnTo>
                  <a:lnTo>
                    <a:pt x="196301" y="224"/>
                  </a:lnTo>
                  <a:lnTo>
                    <a:pt x="241424" y="8054"/>
                  </a:lnTo>
                  <a:lnTo>
                    <a:pt x="283293" y="26613"/>
                  </a:lnTo>
                  <a:lnTo>
                    <a:pt x="319415" y="54802"/>
                  </a:lnTo>
                  <a:lnTo>
                    <a:pt x="347604" y="90924"/>
                  </a:lnTo>
                  <a:lnTo>
                    <a:pt x="366163" y="132793"/>
                  </a:lnTo>
                  <a:lnTo>
                    <a:pt x="373993" y="177916"/>
                  </a:lnTo>
                  <a:lnTo>
                    <a:pt x="374218" y="187109"/>
                  </a:lnTo>
                  <a:lnTo>
                    <a:pt x="373993" y="196301"/>
                  </a:lnTo>
                  <a:lnTo>
                    <a:pt x="366163" y="241424"/>
                  </a:lnTo>
                  <a:lnTo>
                    <a:pt x="347604" y="283293"/>
                  </a:lnTo>
                  <a:lnTo>
                    <a:pt x="319415" y="319414"/>
                  </a:lnTo>
                  <a:lnTo>
                    <a:pt x="283293" y="347604"/>
                  </a:lnTo>
                  <a:lnTo>
                    <a:pt x="241424" y="366162"/>
                  </a:lnTo>
                  <a:lnTo>
                    <a:pt x="196301" y="373993"/>
                  </a:lnTo>
                  <a:lnTo>
                    <a:pt x="187109" y="374218"/>
                  </a:lnTo>
                  <a:close/>
                </a:path>
              </a:pathLst>
            </a:custGeom>
            <a:solidFill>
              <a:srgbClr val="A6D9F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pic>
          <p:nvPicPr>
            <p:cNvPr id="198" name="Google Shape;198;p1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95213" y="3957357"/>
              <a:ext cx="149687" cy="1496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9" name="Google Shape;199;p19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95213" y="4256731"/>
              <a:ext cx="149687" cy="1496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0" name="Google Shape;200;p19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795213" y="4556106"/>
              <a:ext cx="149687" cy="14968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1" name="Google Shape;201;p19"/>
          <p:cNvSpPr txBox="1"/>
          <p:nvPr/>
        </p:nvSpPr>
        <p:spPr>
          <a:xfrm>
            <a:off x="852679" y="3467529"/>
            <a:ext cx="1956435" cy="12350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	Категории риска</a:t>
            </a:r>
            <a:endParaRPr sz="145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167005" rtl="0" algn="l">
              <a:lnSpc>
                <a:spcPct val="100000"/>
              </a:lnSpc>
              <a:spcBef>
                <a:spcPts val="1605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Низкий</a:t>
            </a:r>
            <a:r>
              <a:rPr lang="en-US" sz="11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115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Score 0-40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  <a:p>
            <a:pPr indent="0" lvl="0" marL="167005" rtl="0" algn="l">
              <a:lnSpc>
                <a:spcPct val="100000"/>
              </a:lnSpc>
              <a:spcBef>
                <a:spcPts val="92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Средний</a:t>
            </a:r>
            <a:r>
              <a:rPr lang="en-US" sz="11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115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Score 40-70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  <a:p>
            <a:pPr indent="0" lvl="0" marL="167005" rtl="0" algn="l">
              <a:lnSpc>
                <a:spcPct val="100000"/>
              </a:lnSpc>
              <a:spcBef>
                <a:spcPts val="915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Высокий</a:t>
            </a:r>
            <a:r>
              <a:rPr lang="en-US" sz="11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115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Score &gt; 70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02" name="Google Shape;202;p19"/>
          <p:cNvGrpSpPr/>
          <p:nvPr/>
        </p:nvGrpSpPr>
        <p:grpSpPr>
          <a:xfrm>
            <a:off x="4200131" y="3188220"/>
            <a:ext cx="3575685" cy="3276600"/>
            <a:chOff x="4200131" y="3188220"/>
            <a:chExt cx="3575685" cy="3276600"/>
          </a:xfrm>
        </p:grpSpPr>
        <p:sp>
          <p:nvSpPr>
            <p:cNvPr id="203" name="Google Shape;203;p19"/>
            <p:cNvSpPr/>
            <p:nvPr/>
          </p:nvSpPr>
          <p:spPr>
            <a:xfrm>
              <a:off x="4200131" y="3188220"/>
              <a:ext cx="3575685" cy="3276600"/>
            </a:xfrm>
            <a:custGeom>
              <a:rect b="b" l="l" r="r" t="t"/>
              <a:pathLst>
                <a:path extrusionOk="0" h="3276600" w="3575684">
                  <a:moveTo>
                    <a:pt x="3575304" y="0"/>
                  </a:moveTo>
                  <a:lnTo>
                    <a:pt x="3499396" y="0"/>
                  </a:lnTo>
                  <a:lnTo>
                    <a:pt x="3499396" y="142328"/>
                  </a:lnTo>
                  <a:lnTo>
                    <a:pt x="3499396" y="3061233"/>
                  </a:lnTo>
                  <a:lnTo>
                    <a:pt x="3491560" y="3100616"/>
                  </a:lnTo>
                  <a:lnTo>
                    <a:pt x="3469259" y="3134004"/>
                  </a:lnTo>
                  <a:lnTo>
                    <a:pt x="3435870" y="3156305"/>
                  </a:lnTo>
                  <a:lnTo>
                    <a:pt x="3396488" y="3164141"/>
                  </a:lnTo>
                  <a:lnTo>
                    <a:pt x="178219" y="3164141"/>
                  </a:lnTo>
                  <a:lnTo>
                    <a:pt x="138836" y="3156305"/>
                  </a:lnTo>
                  <a:lnTo>
                    <a:pt x="105448" y="3134004"/>
                  </a:lnTo>
                  <a:lnTo>
                    <a:pt x="83134" y="3100616"/>
                  </a:lnTo>
                  <a:lnTo>
                    <a:pt x="75311" y="3061233"/>
                  </a:lnTo>
                  <a:lnTo>
                    <a:pt x="75311" y="142328"/>
                  </a:lnTo>
                  <a:lnTo>
                    <a:pt x="83134" y="102946"/>
                  </a:lnTo>
                  <a:lnTo>
                    <a:pt x="105448" y="69557"/>
                  </a:lnTo>
                  <a:lnTo>
                    <a:pt x="138836" y="47256"/>
                  </a:lnTo>
                  <a:lnTo>
                    <a:pt x="178219" y="39420"/>
                  </a:lnTo>
                  <a:lnTo>
                    <a:pt x="3396488" y="39420"/>
                  </a:lnTo>
                  <a:lnTo>
                    <a:pt x="3435870" y="47256"/>
                  </a:lnTo>
                  <a:lnTo>
                    <a:pt x="3469259" y="69557"/>
                  </a:lnTo>
                  <a:lnTo>
                    <a:pt x="3491560" y="102946"/>
                  </a:lnTo>
                  <a:lnTo>
                    <a:pt x="3499396" y="142328"/>
                  </a:lnTo>
                  <a:lnTo>
                    <a:pt x="3499396" y="0"/>
                  </a:lnTo>
                  <a:lnTo>
                    <a:pt x="0" y="0"/>
                  </a:lnTo>
                  <a:lnTo>
                    <a:pt x="0" y="3276600"/>
                  </a:lnTo>
                  <a:lnTo>
                    <a:pt x="3575304" y="3276600"/>
                  </a:lnTo>
                  <a:lnTo>
                    <a:pt x="3575304" y="3164141"/>
                  </a:lnTo>
                  <a:lnTo>
                    <a:pt x="3575304" y="39420"/>
                  </a:lnTo>
                  <a:lnTo>
                    <a:pt x="3575304" y="0"/>
                  </a:lnTo>
                  <a:close/>
                </a:path>
              </a:pathLst>
            </a:custGeom>
            <a:solidFill>
              <a:srgbClr val="000000">
                <a:alpha val="10196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4270765" y="3222954"/>
              <a:ext cx="3434079" cy="3134360"/>
            </a:xfrm>
            <a:custGeom>
              <a:rect b="b" l="l" r="r" t="t"/>
              <a:pathLst>
                <a:path extrusionOk="0" h="3134360" w="3434079">
                  <a:moveTo>
                    <a:pt x="3332928" y="3134077"/>
                  </a:moveTo>
                  <a:lnTo>
                    <a:pt x="100523" y="3134077"/>
                  </a:lnTo>
                  <a:lnTo>
                    <a:pt x="93526" y="3133388"/>
                  </a:lnTo>
                  <a:lnTo>
                    <a:pt x="53688" y="3119868"/>
                  </a:lnTo>
                  <a:lnTo>
                    <a:pt x="22056" y="3092135"/>
                  </a:lnTo>
                  <a:lnTo>
                    <a:pt x="3445" y="3054406"/>
                  </a:lnTo>
                  <a:lnTo>
                    <a:pt x="0" y="3033553"/>
                  </a:lnTo>
                  <a:lnTo>
                    <a:pt x="0" y="3026489"/>
                  </a:lnTo>
                  <a:lnTo>
                    <a:pt x="0" y="100523"/>
                  </a:lnTo>
                  <a:lnTo>
                    <a:pt x="10892" y="59888"/>
                  </a:lnTo>
                  <a:lnTo>
                    <a:pt x="36507" y="26515"/>
                  </a:lnTo>
                  <a:lnTo>
                    <a:pt x="72942" y="5486"/>
                  </a:lnTo>
                  <a:lnTo>
                    <a:pt x="100523" y="0"/>
                  </a:lnTo>
                  <a:lnTo>
                    <a:pt x="3332928" y="0"/>
                  </a:lnTo>
                  <a:lnTo>
                    <a:pt x="3373562" y="10892"/>
                  </a:lnTo>
                  <a:lnTo>
                    <a:pt x="3406935" y="36506"/>
                  </a:lnTo>
                  <a:lnTo>
                    <a:pt x="3427965" y="72941"/>
                  </a:lnTo>
                  <a:lnTo>
                    <a:pt x="3433451" y="100523"/>
                  </a:lnTo>
                  <a:lnTo>
                    <a:pt x="3433451" y="3033553"/>
                  </a:lnTo>
                  <a:lnTo>
                    <a:pt x="3422557" y="3074187"/>
                  </a:lnTo>
                  <a:lnTo>
                    <a:pt x="3396945" y="3107559"/>
                  </a:lnTo>
                  <a:lnTo>
                    <a:pt x="3360509" y="3128590"/>
                  </a:lnTo>
                  <a:lnTo>
                    <a:pt x="3339924" y="3133388"/>
                  </a:lnTo>
                  <a:lnTo>
                    <a:pt x="3332928" y="313407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4270765" y="3222954"/>
              <a:ext cx="3434079" cy="3134360"/>
            </a:xfrm>
            <a:custGeom>
              <a:rect b="b" l="l" r="r" t="t"/>
              <a:pathLst>
                <a:path extrusionOk="0" h="3134360" w="3434079">
                  <a:moveTo>
                    <a:pt x="0" y="3026489"/>
                  </a:moveTo>
                  <a:lnTo>
                    <a:pt x="0" y="107587"/>
                  </a:lnTo>
                  <a:lnTo>
                    <a:pt x="0" y="100523"/>
                  </a:lnTo>
                  <a:lnTo>
                    <a:pt x="688" y="93526"/>
                  </a:lnTo>
                  <a:lnTo>
                    <a:pt x="2067" y="86598"/>
                  </a:lnTo>
                  <a:lnTo>
                    <a:pt x="3445" y="79669"/>
                  </a:lnTo>
                  <a:lnTo>
                    <a:pt x="5485" y="72941"/>
                  </a:lnTo>
                  <a:lnTo>
                    <a:pt x="8189" y="66415"/>
                  </a:lnTo>
                  <a:lnTo>
                    <a:pt x="10892" y="59888"/>
                  </a:lnTo>
                  <a:lnTo>
                    <a:pt x="14206" y="53688"/>
                  </a:lnTo>
                  <a:lnTo>
                    <a:pt x="18131" y="47814"/>
                  </a:lnTo>
                  <a:lnTo>
                    <a:pt x="22056" y="41941"/>
                  </a:lnTo>
                  <a:lnTo>
                    <a:pt x="26516" y="36506"/>
                  </a:lnTo>
                  <a:lnTo>
                    <a:pt x="31511" y="31511"/>
                  </a:lnTo>
                  <a:lnTo>
                    <a:pt x="36507" y="26515"/>
                  </a:lnTo>
                  <a:lnTo>
                    <a:pt x="41941" y="22055"/>
                  </a:lnTo>
                  <a:lnTo>
                    <a:pt x="47815" y="18131"/>
                  </a:lnTo>
                  <a:lnTo>
                    <a:pt x="53688" y="14206"/>
                  </a:lnTo>
                  <a:lnTo>
                    <a:pt x="59889" y="10892"/>
                  </a:lnTo>
                  <a:lnTo>
                    <a:pt x="100523" y="0"/>
                  </a:lnTo>
                  <a:lnTo>
                    <a:pt x="107588" y="0"/>
                  </a:lnTo>
                  <a:lnTo>
                    <a:pt x="3325864" y="0"/>
                  </a:lnTo>
                  <a:lnTo>
                    <a:pt x="3332928" y="0"/>
                  </a:lnTo>
                  <a:lnTo>
                    <a:pt x="3339924" y="689"/>
                  </a:lnTo>
                  <a:lnTo>
                    <a:pt x="3379762" y="14206"/>
                  </a:lnTo>
                  <a:lnTo>
                    <a:pt x="3411395" y="41941"/>
                  </a:lnTo>
                  <a:lnTo>
                    <a:pt x="3430006" y="79669"/>
                  </a:lnTo>
                  <a:lnTo>
                    <a:pt x="3433452" y="107587"/>
                  </a:lnTo>
                  <a:lnTo>
                    <a:pt x="3433452" y="3026489"/>
                  </a:lnTo>
                  <a:lnTo>
                    <a:pt x="3425261" y="3067660"/>
                  </a:lnTo>
                  <a:lnTo>
                    <a:pt x="3422557" y="3074187"/>
                  </a:lnTo>
                  <a:lnTo>
                    <a:pt x="3419244" y="3080387"/>
                  </a:lnTo>
                  <a:lnTo>
                    <a:pt x="3415319" y="3086260"/>
                  </a:lnTo>
                  <a:lnTo>
                    <a:pt x="3411395" y="3092134"/>
                  </a:lnTo>
                  <a:lnTo>
                    <a:pt x="3379762" y="3119868"/>
                  </a:lnTo>
                  <a:lnTo>
                    <a:pt x="3346853" y="3132009"/>
                  </a:lnTo>
                  <a:lnTo>
                    <a:pt x="3339924" y="3133388"/>
                  </a:lnTo>
                  <a:lnTo>
                    <a:pt x="3332928" y="3134077"/>
                  </a:lnTo>
                  <a:lnTo>
                    <a:pt x="3325864" y="3134077"/>
                  </a:lnTo>
                  <a:lnTo>
                    <a:pt x="107588" y="3134077"/>
                  </a:lnTo>
                  <a:lnTo>
                    <a:pt x="100523" y="3134077"/>
                  </a:lnTo>
                  <a:lnTo>
                    <a:pt x="93526" y="3133388"/>
                  </a:lnTo>
                  <a:lnTo>
                    <a:pt x="53688" y="3119868"/>
                  </a:lnTo>
                  <a:lnTo>
                    <a:pt x="22056" y="3092135"/>
                  </a:lnTo>
                  <a:lnTo>
                    <a:pt x="18131" y="3086261"/>
                  </a:lnTo>
                  <a:lnTo>
                    <a:pt x="14206" y="3080387"/>
                  </a:lnTo>
                  <a:lnTo>
                    <a:pt x="10892" y="3074187"/>
                  </a:lnTo>
                  <a:lnTo>
                    <a:pt x="8189" y="3067660"/>
                  </a:lnTo>
                  <a:lnTo>
                    <a:pt x="5485" y="3061134"/>
                  </a:lnTo>
                  <a:lnTo>
                    <a:pt x="3445" y="3054406"/>
                  </a:lnTo>
                  <a:lnTo>
                    <a:pt x="2067" y="3047478"/>
                  </a:lnTo>
                  <a:lnTo>
                    <a:pt x="688" y="3040549"/>
                  </a:lnTo>
                  <a:lnTo>
                    <a:pt x="0" y="3033553"/>
                  </a:lnTo>
                  <a:lnTo>
                    <a:pt x="0" y="3026489"/>
                  </a:lnTo>
                  <a:close/>
                </a:path>
              </a:pathLst>
            </a:custGeom>
            <a:noFill/>
            <a:ln cap="flat" cmpd="sng" w="9525">
              <a:solidFill>
                <a:srgbClr val="E8EC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06" name="Google Shape;206;p19"/>
            <p:cNvSpPr/>
            <p:nvPr/>
          </p:nvSpPr>
          <p:spPr>
            <a:xfrm>
              <a:off x="4462552" y="3414741"/>
              <a:ext cx="374650" cy="374650"/>
            </a:xfrm>
            <a:custGeom>
              <a:rect b="b" l="l" r="r" t="t"/>
              <a:pathLst>
                <a:path extrusionOk="0" h="374650" w="374650">
                  <a:moveTo>
                    <a:pt x="187109" y="374218"/>
                  </a:moveTo>
                  <a:lnTo>
                    <a:pt x="141633" y="368608"/>
                  </a:lnTo>
                  <a:lnTo>
                    <a:pt x="98904" y="352126"/>
                  </a:lnTo>
                  <a:lnTo>
                    <a:pt x="61461" y="325755"/>
                  </a:lnTo>
                  <a:lnTo>
                    <a:pt x="31532" y="291060"/>
                  </a:lnTo>
                  <a:lnTo>
                    <a:pt x="10932" y="250133"/>
                  </a:lnTo>
                  <a:lnTo>
                    <a:pt x="898" y="205449"/>
                  </a:lnTo>
                  <a:lnTo>
                    <a:pt x="0" y="187109"/>
                  </a:lnTo>
                  <a:lnTo>
                    <a:pt x="224" y="177916"/>
                  </a:lnTo>
                  <a:lnTo>
                    <a:pt x="8054" y="132793"/>
                  </a:lnTo>
                  <a:lnTo>
                    <a:pt x="26612" y="90924"/>
                  </a:lnTo>
                  <a:lnTo>
                    <a:pt x="54802" y="54802"/>
                  </a:lnTo>
                  <a:lnTo>
                    <a:pt x="90924" y="26613"/>
                  </a:lnTo>
                  <a:lnTo>
                    <a:pt x="132792" y="8054"/>
                  </a:lnTo>
                  <a:lnTo>
                    <a:pt x="177916" y="224"/>
                  </a:lnTo>
                  <a:lnTo>
                    <a:pt x="187109" y="0"/>
                  </a:lnTo>
                  <a:lnTo>
                    <a:pt x="196301" y="224"/>
                  </a:lnTo>
                  <a:lnTo>
                    <a:pt x="241424" y="8054"/>
                  </a:lnTo>
                  <a:lnTo>
                    <a:pt x="283292" y="26613"/>
                  </a:lnTo>
                  <a:lnTo>
                    <a:pt x="319415" y="54802"/>
                  </a:lnTo>
                  <a:lnTo>
                    <a:pt x="347604" y="90924"/>
                  </a:lnTo>
                  <a:lnTo>
                    <a:pt x="366163" y="132793"/>
                  </a:lnTo>
                  <a:lnTo>
                    <a:pt x="373993" y="177916"/>
                  </a:lnTo>
                  <a:lnTo>
                    <a:pt x="374218" y="187109"/>
                  </a:lnTo>
                  <a:lnTo>
                    <a:pt x="373993" y="196301"/>
                  </a:lnTo>
                  <a:lnTo>
                    <a:pt x="366163" y="241424"/>
                  </a:lnTo>
                  <a:lnTo>
                    <a:pt x="347604" y="283293"/>
                  </a:lnTo>
                  <a:lnTo>
                    <a:pt x="319415" y="319414"/>
                  </a:lnTo>
                  <a:lnTo>
                    <a:pt x="283292" y="347604"/>
                  </a:lnTo>
                  <a:lnTo>
                    <a:pt x="241424" y="366162"/>
                  </a:lnTo>
                  <a:lnTo>
                    <a:pt x="196301" y="373993"/>
                  </a:lnTo>
                  <a:lnTo>
                    <a:pt x="187109" y="374218"/>
                  </a:lnTo>
                  <a:close/>
                </a:path>
              </a:pathLst>
            </a:custGeom>
            <a:solidFill>
              <a:srgbClr val="A6D9F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207" name="Google Shape;207;p19"/>
          <p:cNvSpPr txBox="1"/>
          <p:nvPr/>
        </p:nvSpPr>
        <p:spPr>
          <a:xfrm>
            <a:off x="4449852" y="3467529"/>
            <a:ext cx="2839200" cy="15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825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	Поведенческие сегменты</a:t>
            </a:r>
            <a:endParaRPr sz="145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12700" marR="248920" rtl="0" algn="l">
              <a:lnSpc>
                <a:spcPct val="163700"/>
              </a:lnSpc>
              <a:spcBef>
                <a:spcPts val="69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Турист</a:t>
            </a:r>
            <a:r>
              <a:rPr lang="en-US" sz="11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115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≥5 уник. городов </a:t>
            </a:r>
            <a:endParaRPr sz="1150">
              <a:solidFill>
                <a:srgbClr val="20252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12700" marR="248920" rtl="0" algn="l">
              <a:lnSpc>
                <a:spcPct val="163700"/>
              </a:lnSpc>
              <a:spcBef>
                <a:spcPts val="69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Регулярный</a:t>
            </a:r>
            <a:r>
              <a:rPr lang="en-US" sz="11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115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≥10 полетов/год </a:t>
            </a:r>
            <a:r>
              <a:rPr lang="en-US" sz="12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Бизнес</a:t>
            </a:r>
            <a:r>
              <a:rPr lang="en-US" sz="11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-</a:t>
            </a:r>
            <a:r>
              <a:rPr lang="en-US" sz="12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путешественник</a:t>
            </a:r>
            <a:r>
              <a:rPr lang="en-US" sz="11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115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Частота +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None/>
            </a:pPr>
            <a:r>
              <a:rPr lang="en-US" sz="115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разнообразие</a:t>
            </a:r>
            <a:endParaRPr sz="1150">
              <a:latin typeface="Noto Sans"/>
              <a:ea typeface="Noto Sans"/>
              <a:cs typeface="Noto Sans"/>
              <a:sym typeface="Noto Sans"/>
            </a:endParaRPr>
          </a:p>
        </p:txBody>
      </p:sp>
      <p:grpSp>
        <p:nvGrpSpPr>
          <p:cNvPr id="208" name="Google Shape;208;p19"/>
          <p:cNvGrpSpPr/>
          <p:nvPr/>
        </p:nvGrpSpPr>
        <p:grpSpPr>
          <a:xfrm>
            <a:off x="7866875" y="3188220"/>
            <a:ext cx="3575685" cy="3276600"/>
            <a:chOff x="7866875" y="3188220"/>
            <a:chExt cx="3575685" cy="3276600"/>
          </a:xfrm>
        </p:grpSpPr>
        <p:sp>
          <p:nvSpPr>
            <p:cNvPr id="209" name="Google Shape;209;p19"/>
            <p:cNvSpPr/>
            <p:nvPr/>
          </p:nvSpPr>
          <p:spPr>
            <a:xfrm>
              <a:off x="7866875" y="3188220"/>
              <a:ext cx="3575685" cy="3276600"/>
            </a:xfrm>
            <a:custGeom>
              <a:rect b="b" l="l" r="r" t="t"/>
              <a:pathLst>
                <a:path extrusionOk="0" h="3276600" w="3575684">
                  <a:moveTo>
                    <a:pt x="3575304" y="0"/>
                  </a:moveTo>
                  <a:lnTo>
                    <a:pt x="3499993" y="0"/>
                  </a:lnTo>
                  <a:lnTo>
                    <a:pt x="3499993" y="142328"/>
                  </a:lnTo>
                  <a:lnTo>
                    <a:pt x="3499993" y="3061233"/>
                  </a:lnTo>
                  <a:lnTo>
                    <a:pt x="3492157" y="3100616"/>
                  </a:lnTo>
                  <a:lnTo>
                    <a:pt x="3469856" y="3134004"/>
                  </a:lnTo>
                  <a:lnTo>
                    <a:pt x="3436467" y="3156305"/>
                  </a:lnTo>
                  <a:lnTo>
                    <a:pt x="3397085" y="3164141"/>
                  </a:lnTo>
                  <a:lnTo>
                    <a:pt x="178803" y="3164141"/>
                  </a:lnTo>
                  <a:lnTo>
                    <a:pt x="139433" y="3156305"/>
                  </a:lnTo>
                  <a:lnTo>
                    <a:pt x="106045" y="3134004"/>
                  </a:lnTo>
                  <a:lnTo>
                    <a:pt x="83731" y="3100616"/>
                  </a:lnTo>
                  <a:lnTo>
                    <a:pt x="75895" y="3061233"/>
                  </a:lnTo>
                  <a:lnTo>
                    <a:pt x="75895" y="142328"/>
                  </a:lnTo>
                  <a:lnTo>
                    <a:pt x="83731" y="102946"/>
                  </a:lnTo>
                  <a:lnTo>
                    <a:pt x="106045" y="69557"/>
                  </a:lnTo>
                  <a:lnTo>
                    <a:pt x="139420" y="47256"/>
                  </a:lnTo>
                  <a:lnTo>
                    <a:pt x="178803" y="39420"/>
                  </a:lnTo>
                  <a:lnTo>
                    <a:pt x="3397085" y="39420"/>
                  </a:lnTo>
                  <a:lnTo>
                    <a:pt x="3436467" y="47256"/>
                  </a:lnTo>
                  <a:lnTo>
                    <a:pt x="3469856" y="69557"/>
                  </a:lnTo>
                  <a:lnTo>
                    <a:pt x="3492157" y="102946"/>
                  </a:lnTo>
                  <a:lnTo>
                    <a:pt x="3499993" y="142328"/>
                  </a:lnTo>
                  <a:lnTo>
                    <a:pt x="3499993" y="0"/>
                  </a:lnTo>
                  <a:lnTo>
                    <a:pt x="0" y="0"/>
                  </a:lnTo>
                  <a:lnTo>
                    <a:pt x="0" y="3276600"/>
                  </a:lnTo>
                  <a:lnTo>
                    <a:pt x="3575304" y="3276600"/>
                  </a:lnTo>
                  <a:lnTo>
                    <a:pt x="3575304" y="3164141"/>
                  </a:lnTo>
                  <a:lnTo>
                    <a:pt x="3575304" y="39420"/>
                  </a:lnTo>
                  <a:lnTo>
                    <a:pt x="3575304" y="0"/>
                  </a:lnTo>
                  <a:close/>
                </a:path>
              </a:pathLst>
            </a:custGeom>
            <a:solidFill>
              <a:srgbClr val="000000">
                <a:alpha val="10196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10" name="Google Shape;210;p19"/>
            <p:cNvSpPr/>
            <p:nvPr/>
          </p:nvSpPr>
          <p:spPr>
            <a:xfrm>
              <a:off x="7938103" y="3222954"/>
              <a:ext cx="3434079" cy="3134360"/>
            </a:xfrm>
            <a:custGeom>
              <a:rect b="b" l="l" r="r" t="t"/>
              <a:pathLst>
                <a:path extrusionOk="0" h="3134360" w="3434079">
                  <a:moveTo>
                    <a:pt x="3332927" y="3134077"/>
                  </a:moveTo>
                  <a:lnTo>
                    <a:pt x="100522" y="3134077"/>
                  </a:lnTo>
                  <a:lnTo>
                    <a:pt x="93526" y="3133388"/>
                  </a:lnTo>
                  <a:lnTo>
                    <a:pt x="53687" y="3119868"/>
                  </a:lnTo>
                  <a:lnTo>
                    <a:pt x="22055" y="3092135"/>
                  </a:lnTo>
                  <a:lnTo>
                    <a:pt x="3444" y="3054406"/>
                  </a:lnTo>
                  <a:lnTo>
                    <a:pt x="0" y="3033553"/>
                  </a:lnTo>
                  <a:lnTo>
                    <a:pt x="0" y="3026489"/>
                  </a:lnTo>
                  <a:lnTo>
                    <a:pt x="0" y="100523"/>
                  </a:lnTo>
                  <a:lnTo>
                    <a:pt x="10892" y="59888"/>
                  </a:lnTo>
                  <a:lnTo>
                    <a:pt x="36505" y="26515"/>
                  </a:lnTo>
                  <a:lnTo>
                    <a:pt x="72941" y="5486"/>
                  </a:lnTo>
                  <a:lnTo>
                    <a:pt x="100522" y="0"/>
                  </a:lnTo>
                  <a:lnTo>
                    <a:pt x="3332927" y="0"/>
                  </a:lnTo>
                  <a:lnTo>
                    <a:pt x="3373561" y="10892"/>
                  </a:lnTo>
                  <a:lnTo>
                    <a:pt x="3406933" y="36506"/>
                  </a:lnTo>
                  <a:lnTo>
                    <a:pt x="3427963" y="72941"/>
                  </a:lnTo>
                  <a:lnTo>
                    <a:pt x="3433451" y="100523"/>
                  </a:lnTo>
                  <a:lnTo>
                    <a:pt x="3433451" y="3033553"/>
                  </a:lnTo>
                  <a:lnTo>
                    <a:pt x="3422557" y="3074187"/>
                  </a:lnTo>
                  <a:lnTo>
                    <a:pt x="3396943" y="3107559"/>
                  </a:lnTo>
                  <a:lnTo>
                    <a:pt x="3360508" y="3128590"/>
                  </a:lnTo>
                  <a:lnTo>
                    <a:pt x="3339923" y="3133388"/>
                  </a:lnTo>
                  <a:lnTo>
                    <a:pt x="3332927" y="313407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11" name="Google Shape;211;p19"/>
            <p:cNvSpPr/>
            <p:nvPr/>
          </p:nvSpPr>
          <p:spPr>
            <a:xfrm>
              <a:off x="7938103" y="3222954"/>
              <a:ext cx="3434079" cy="3134360"/>
            </a:xfrm>
            <a:custGeom>
              <a:rect b="b" l="l" r="r" t="t"/>
              <a:pathLst>
                <a:path extrusionOk="0" h="3134360" w="3434079">
                  <a:moveTo>
                    <a:pt x="0" y="3026489"/>
                  </a:moveTo>
                  <a:lnTo>
                    <a:pt x="0" y="107587"/>
                  </a:lnTo>
                  <a:lnTo>
                    <a:pt x="0" y="100523"/>
                  </a:lnTo>
                  <a:lnTo>
                    <a:pt x="688" y="93526"/>
                  </a:lnTo>
                  <a:lnTo>
                    <a:pt x="2066" y="86598"/>
                  </a:lnTo>
                  <a:lnTo>
                    <a:pt x="3444" y="79669"/>
                  </a:lnTo>
                  <a:lnTo>
                    <a:pt x="5485" y="72941"/>
                  </a:lnTo>
                  <a:lnTo>
                    <a:pt x="8188" y="66415"/>
                  </a:lnTo>
                  <a:lnTo>
                    <a:pt x="10892" y="59888"/>
                  </a:lnTo>
                  <a:lnTo>
                    <a:pt x="14206" y="53688"/>
                  </a:lnTo>
                  <a:lnTo>
                    <a:pt x="18131" y="47814"/>
                  </a:lnTo>
                  <a:lnTo>
                    <a:pt x="22055" y="41941"/>
                  </a:lnTo>
                  <a:lnTo>
                    <a:pt x="26516" y="36506"/>
                  </a:lnTo>
                  <a:lnTo>
                    <a:pt x="31511" y="31511"/>
                  </a:lnTo>
                  <a:lnTo>
                    <a:pt x="36505" y="26515"/>
                  </a:lnTo>
                  <a:lnTo>
                    <a:pt x="41940" y="22055"/>
                  </a:lnTo>
                  <a:lnTo>
                    <a:pt x="47814" y="18131"/>
                  </a:lnTo>
                  <a:lnTo>
                    <a:pt x="53688" y="14206"/>
                  </a:lnTo>
                  <a:lnTo>
                    <a:pt x="59888" y="10892"/>
                  </a:lnTo>
                  <a:lnTo>
                    <a:pt x="66414" y="8189"/>
                  </a:lnTo>
                  <a:lnTo>
                    <a:pt x="72941" y="5486"/>
                  </a:lnTo>
                  <a:lnTo>
                    <a:pt x="79669" y="3445"/>
                  </a:lnTo>
                  <a:lnTo>
                    <a:pt x="86597" y="2067"/>
                  </a:lnTo>
                  <a:lnTo>
                    <a:pt x="93526" y="689"/>
                  </a:lnTo>
                  <a:lnTo>
                    <a:pt x="100522" y="0"/>
                  </a:lnTo>
                  <a:lnTo>
                    <a:pt x="107587" y="0"/>
                  </a:lnTo>
                  <a:lnTo>
                    <a:pt x="3325864" y="0"/>
                  </a:lnTo>
                  <a:lnTo>
                    <a:pt x="3332927" y="0"/>
                  </a:lnTo>
                  <a:lnTo>
                    <a:pt x="3339923" y="689"/>
                  </a:lnTo>
                  <a:lnTo>
                    <a:pt x="3346852" y="2067"/>
                  </a:lnTo>
                  <a:lnTo>
                    <a:pt x="3353780" y="3445"/>
                  </a:lnTo>
                  <a:lnTo>
                    <a:pt x="3360508" y="5486"/>
                  </a:lnTo>
                  <a:lnTo>
                    <a:pt x="3367035" y="8189"/>
                  </a:lnTo>
                  <a:lnTo>
                    <a:pt x="3373561" y="10892"/>
                  </a:lnTo>
                  <a:lnTo>
                    <a:pt x="3406933" y="36506"/>
                  </a:lnTo>
                  <a:lnTo>
                    <a:pt x="3425260" y="66415"/>
                  </a:lnTo>
                  <a:lnTo>
                    <a:pt x="3427963" y="72941"/>
                  </a:lnTo>
                  <a:lnTo>
                    <a:pt x="3430004" y="79669"/>
                  </a:lnTo>
                  <a:lnTo>
                    <a:pt x="3431382" y="86597"/>
                  </a:lnTo>
                  <a:lnTo>
                    <a:pt x="3432762" y="93526"/>
                  </a:lnTo>
                  <a:lnTo>
                    <a:pt x="3433451" y="100523"/>
                  </a:lnTo>
                  <a:lnTo>
                    <a:pt x="3433451" y="107587"/>
                  </a:lnTo>
                  <a:lnTo>
                    <a:pt x="3433451" y="3026489"/>
                  </a:lnTo>
                  <a:lnTo>
                    <a:pt x="3433451" y="3033553"/>
                  </a:lnTo>
                  <a:lnTo>
                    <a:pt x="3432762" y="3040549"/>
                  </a:lnTo>
                  <a:lnTo>
                    <a:pt x="3431382" y="3047478"/>
                  </a:lnTo>
                  <a:lnTo>
                    <a:pt x="3430004" y="3054406"/>
                  </a:lnTo>
                  <a:lnTo>
                    <a:pt x="3427963" y="3061134"/>
                  </a:lnTo>
                  <a:lnTo>
                    <a:pt x="3425260" y="3067660"/>
                  </a:lnTo>
                  <a:lnTo>
                    <a:pt x="3422557" y="3074187"/>
                  </a:lnTo>
                  <a:lnTo>
                    <a:pt x="3419242" y="3080387"/>
                  </a:lnTo>
                  <a:lnTo>
                    <a:pt x="3415317" y="3086260"/>
                  </a:lnTo>
                  <a:lnTo>
                    <a:pt x="3411392" y="3092134"/>
                  </a:lnTo>
                  <a:lnTo>
                    <a:pt x="3379762" y="3119868"/>
                  </a:lnTo>
                  <a:lnTo>
                    <a:pt x="3367035" y="3125886"/>
                  </a:lnTo>
                  <a:lnTo>
                    <a:pt x="3360508" y="3128590"/>
                  </a:lnTo>
                  <a:lnTo>
                    <a:pt x="3353780" y="3130631"/>
                  </a:lnTo>
                  <a:lnTo>
                    <a:pt x="3346852" y="3132009"/>
                  </a:lnTo>
                  <a:lnTo>
                    <a:pt x="3339923" y="3133388"/>
                  </a:lnTo>
                  <a:lnTo>
                    <a:pt x="3332927" y="3134077"/>
                  </a:lnTo>
                  <a:lnTo>
                    <a:pt x="3325864" y="3134077"/>
                  </a:lnTo>
                  <a:lnTo>
                    <a:pt x="107587" y="3134077"/>
                  </a:lnTo>
                  <a:lnTo>
                    <a:pt x="100522" y="3134077"/>
                  </a:lnTo>
                  <a:lnTo>
                    <a:pt x="93526" y="3133388"/>
                  </a:lnTo>
                  <a:lnTo>
                    <a:pt x="86597" y="3132009"/>
                  </a:lnTo>
                  <a:lnTo>
                    <a:pt x="79669" y="3130631"/>
                  </a:lnTo>
                  <a:lnTo>
                    <a:pt x="47814" y="3115944"/>
                  </a:lnTo>
                  <a:lnTo>
                    <a:pt x="41940" y="3112019"/>
                  </a:lnTo>
                  <a:lnTo>
                    <a:pt x="36505" y="3107559"/>
                  </a:lnTo>
                  <a:lnTo>
                    <a:pt x="31511" y="3102564"/>
                  </a:lnTo>
                  <a:lnTo>
                    <a:pt x="26516" y="3097569"/>
                  </a:lnTo>
                  <a:lnTo>
                    <a:pt x="22055" y="3092135"/>
                  </a:lnTo>
                  <a:lnTo>
                    <a:pt x="18131" y="3086261"/>
                  </a:lnTo>
                  <a:lnTo>
                    <a:pt x="14206" y="3080387"/>
                  </a:lnTo>
                  <a:lnTo>
                    <a:pt x="688" y="3040549"/>
                  </a:lnTo>
                  <a:lnTo>
                    <a:pt x="0" y="3033553"/>
                  </a:lnTo>
                  <a:lnTo>
                    <a:pt x="0" y="3026489"/>
                  </a:lnTo>
                  <a:close/>
                </a:path>
              </a:pathLst>
            </a:custGeom>
            <a:noFill/>
            <a:ln cap="flat" cmpd="sng" w="9525">
              <a:solidFill>
                <a:srgbClr val="E8EC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12" name="Google Shape;212;p19"/>
            <p:cNvSpPr/>
            <p:nvPr/>
          </p:nvSpPr>
          <p:spPr>
            <a:xfrm>
              <a:off x="8129890" y="3414741"/>
              <a:ext cx="374650" cy="374650"/>
            </a:xfrm>
            <a:custGeom>
              <a:rect b="b" l="l" r="r" t="t"/>
              <a:pathLst>
                <a:path extrusionOk="0" h="374650" w="374650">
                  <a:moveTo>
                    <a:pt x="187109" y="374218"/>
                  </a:moveTo>
                  <a:lnTo>
                    <a:pt x="141633" y="368608"/>
                  </a:lnTo>
                  <a:lnTo>
                    <a:pt x="98904" y="352126"/>
                  </a:lnTo>
                  <a:lnTo>
                    <a:pt x="61461" y="325755"/>
                  </a:lnTo>
                  <a:lnTo>
                    <a:pt x="31532" y="291060"/>
                  </a:lnTo>
                  <a:lnTo>
                    <a:pt x="10931" y="250133"/>
                  </a:lnTo>
                  <a:lnTo>
                    <a:pt x="898" y="205449"/>
                  </a:lnTo>
                  <a:lnTo>
                    <a:pt x="0" y="187109"/>
                  </a:lnTo>
                  <a:lnTo>
                    <a:pt x="224" y="177916"/>
                  </a:lnTo>
                  <a:lnTo>
                    <a:pt x="8053" y="132793"/>
                  </a:lnTo>
                  <a:lnTo>
                    <a:pt x="26613" y="90924"/>
                  </a:lnTo>
                  <a:lnTo>
                    <a:pt x="54802" y="54802"/>
                  </a:lnTo>
                  <a:lnTo>
                    <a:pt x="90923" y="26613"/>
                  </a:lnTo>
                  <a:lnTo>
                    <a:pt x="132792" y="8054"/>
                  </a:lnTo>
                  <a:lnTo>
                    <a:pt x="177916" y="224"/>
                  </a:lnTo>
                  <a:lnTo>
                    <a:pt x="187109" y="0"/>
                  </a:lnTo>
                  <a:lnTo>
                    <a:pt x="196301" y="224"/>
                  </a:lnTo>
                  <a:lnTo>
                    <a:pt x="241423" y="8054"/>
                  </a:lnTo>
                  <a:lnTo>
                    <a:pt x="283292" y="26613"/>
                  </a:lnTo>
                  <a:lnTo>
                    <a:pt x="319414" y="54802"/>
                  </a:lnTo>
                  <a:lnTo>
                    <a:pt x="347603" y="90924"/>
                  </a:lnTo>
                  <a:lnTo>
                    <a:pt x="366162" y="132793"/>
                  </a:lnTo>
                  <a:lnTo>
                    <a:pt x="373993" y="177916"/>
                  </a:lnTo>
                  <a:lnTo>
                    <a:pt x="374218" y="187109"/>
                  </a:lnTo>
                  <a:lnTo>
                    <a:pt x="373993" y="196301"/>
                  </a:lnTo>
                  <a:lnTo>
                    <a:pt x="366162" y="241424"/>
                  </a:lnTo>
                  <a:lnTo>
                    <a:pt x="347603" y="283293"/>
                  </a:lnTo>
                  <a:lnTo>
                    <a:pt x="319414" y="319414"/>
                  </a:lnTo>
                  <a:lnTo>
                    <a:pt x="283292" y="347604"/>
                  </a:lnTo>
                  <a:lnTo>
                    <a:pt x="241423" y="366162"/>
                  </a:lnTo>
                  <a:lnTo>
                    <a:pt x="196301" y="373993"/>
                  </a:lnTo>
                  <a:lnTo>
                    <a:pt x="187109" y="374218"/>
                  </a:lnTo>
                  <a:close/>
                </a:path>
              </a:pathLst>
            </a:custGeom>
            <a:solidFill>
              <a:srgbClr val="A6D9F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213" name="Google Shape;213;p19"/>
          <p:cNvSpPr txBox="1"/>
          <p:nvPr/>
        </p:nvSpPr>
        <p:spPr>
          <a:xfrm>
            <a:off x="8117189" y="3467529"/>
            <a:ext cx="2930525" cy="13093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0604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	Настраиваемые пороги</a:t>
            </a:r>
            <a:endParaRPr sz="145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12700" marR="5080" rtl="0" algn="l">
              <a:lnSpc>
                <a:spcPct val="128099"/>
              </a:lnSpc>
              <a:spcBef>
                <a:spcPts val="1270"/>
              </a:spcBef>
              <a:spcAft>
                <a:spcPts val="0"/>
              </a:spcAft>
              <a:buNone/>
            </a:pPr>
            <a:r>
              <a:rPr lang="en-US" sz="115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Все пороги являются динамическими и могут быть изменены аналитиками через GUI для оперативной реакции на изменения.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$PPTXTitle" id="218" name="Google Shape;218;p20"/>
          <p:cNvSpPr txBox="1"/>
          <p:nvPr>
            <p:ph type="title"/>
          </p:nvPr>
        </p:nvSpPr>
        <p:spPr>
          <a:xfrm>
            <a:off x="586049" y="105553"/>
            <a:ext cx="10901100" cy="14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730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Poppins"/>
                <a:ea typeface="Poppins"/>
                <a:cs typeface="Poppins"/>
                <a:sym typeface="Poppins"/>
              </a:rPr>
              <a:t>Метрики качества и визуализация</a:t>
            </a:r>
            <a:endParaRPr sz="3700"/>
          </a:p>
          <a:p>
            <a:pPr indent="0" lvl="0" marL="12700" marR="5080" rtl="0" algn="l">
              <a:lnSpc>
                <a:spcPct val="118500"/>
              </a:lnSpc>
              <a:spcBef>
                <a:spcPts val="550"/>
              </a:spcBef>
              <a:spcAft>
                <a:spcPts val="0"/>
              </a:spcAft>
              <a:buNone/>
            </a:pPr>
            <a:r>
              <a:rPr lang="en-US" sz="1650">
                <a:solidFill>
                  <a:srgbClr val="4A5462"/>
                </a:solidFill>
                <a:latin typeface="Poppins"/>
                <a:ea typeface="Poppins"/>
                <a:cs typeface="Poppins"/>
                <a:sym typeface="Poppins"/>
              </a:rPr>
              <a:t>Высокая точность модели подтверждается ключевыми метриками качества и визуализацией</a:t>
            </a:r>
            <a:r>
              <a:rPr i="1" lang="en-US" sz="1650">
                <a:solidFill>
                  <a:srgbClr val="4A5462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650">
                <a:solidFill>
                  <a:srgbClr val="4A5462"/>
                </a:solidFill>
                <a:latin typeface="Poppins"/>
                <a:ea typeface="Poppins"/>
                <a:cs typeface="Poppins"/>
                <a:sym typeface="Poppins"/>
              </a:rPr>
              <a:t>что гарантирует надежность системы</a:t>
            </a:r>
            <a:r>
              <a:rPr i="1" lang="en-US" sz="1650">
                <a:solidFill>
                  <a:srgbClr val="4A5462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endParaRPr sz="165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9" name="Google Shape;219;p20"/>
          <p:cNvSpPr txBox="1"/>
          <p:nvPr/>
        </p:nvSpPr>
        <p:spPr>
          <a:xfrm>
            <a:off x="819935" y="2344874"/>
            <a:ext cx="306000" cy="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9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0" name="Google Shape;220;p20"/>
          <p:cNvSpPr txBox="1"/>
          <p:nvPr/>
        </p:nvSpPr>
        <p:spPr>
          <a:xfrm>
            <a:off x="939785" y="1800917"/>
            <a:ext cx="2896800" cy="6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5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Оценка эффективности модели</a:t>
            </a:r>
            <a:endParaRPr sz="165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442594" rtl="0" algn="l">
              <a:lnSpc>
                <a:spcPct val="100000"/>
              </a:lnSpc>
              <a:spcBef>
                <a:spcPts val="99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1" name="Google Shape;221;p20"/>
          <p:cNvSpPr txBox="1"/>
          <p:nvPr/>
        </p:nvSpPr>
        <p:spPr>
          <a:xfrm>
            <a:off x="1250286" y="2543210"/>
            <a:ext cx="24561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5080" rtl="0" algn="l">
              <a:lnSpc>
                <a:spcPct val="1280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5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2" name="Google Shape;222;p20"/>
          <p:cNvSpPr txBox="1"/>
          <p:nvPr/>
        </p:nvSpPr>
        <p:spPr>
          <a:xfrm>
            <a:off x="3716788" y="2261259"/>
            <a:ext cx="2567400" cy="2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375">
            <a:spAutoFit/>
          </a:bodyPr>
          <a:lstStyle/>
          <a:p>
            <a:pPr indent="0" lvl="0" marL="227329" rtl="0" algn="l">
              <a:lnSpc>
                <a:spcPct val="100000"/>
              </a:lnSpc>
              <a:spcBef>
                <a:spcPts val="685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3" name="Google Shape;223;p20"/>
          <p:cNvSpPr txBox="1"/>
          <p:nvPr/>
        </p:nvSpPr>
        <p:spPr>
          <a:xfrm>
            <a:off x="819935" y="5834458"/>
            <a:ext cx="306000" cy="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9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4" name="Google Shape;224;p20"/>
          <p:cNvSpPr txBox="1"/>
          <p:nvPr/>
        </p:nvSpPr>
        <p:spPr>
          <a:xfrm>
            <a:off x="1126011" y="2344881"/>
            <a:ext cx="2275800" cy="10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125">
            <a:spAutoFit/>
          </a:bodyPr>
          <a:lstStyle/>
          <a:p>
            <a:pPr indent="0" lvl="0" marL="12700" marR="5080" rtl="0" algn="l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Динамический пересчет </a:t>
            </a:r>
            <a:r>
              <a:rPr lang="en-US" sz="135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GUI позволяет интерактивно пересчитывать метрики при изменении весов или порогов.</a:t>
            </a:r>
            <a:endParaRPr sz="135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5" name="Google Shape;225;p20"/>
          <p:cNvSpPr txBox="1"/>
          <p:nvPr/>
        </p:nvSpPr>
        <p:spPr>
          <a:xfrm>
            <a:off x="4253387" y="5834458"/>
            <a:ext cx="306000" cy="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9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6" name="Google Shape;226;p20"/>
          <p:cNvSpPr txBox="1"/>
          <p:nvPr/>
        </p:nvSpPr>
        <p:spPr>
          <a:xfrm>
            <a:off x="988438" y="3858494"/>
            <a:ext cx="2550900" cy="11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3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Целевые проверки</a:t>
            </a:r>
            <a:endParaRPr sz="160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12700" marR="5080" rtl="0" algn="l">
              <a:lnSpc>
                <a:spcPct val="128099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Фокус на группах риска снижает общую нагрузку на операционные процессы.</a:t>
            </a:r>
            <a:endParaRPr sz="145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27" name="Google Shape;227;p20" title="score_vs_flight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6543" y="1800925"/>
            <a:ext cx="7310608" cy="4386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$PPTXTitle" id="232" name="Google Shape;232;p21"/>
          <p:cNvSpPr txBox="1"/>
          <p:nvPr>
            <p:ph type="title"/>
          </p:nvPr>
        </p:nvSpPr>
        <p:spPr>
          <a:xfrm>
            <a:off x="586049" y="511205"/>
            <a:ext cx="4485005" cy="5645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1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oppins"/>
                <a:ea typeface="Poppins"/>
                <a:cs typeface="Poppins"/>
                <a:sym typeface="Poppins"/>
              </a:rPr>
              <a:t>Tkinter‑интерфейс и</a:t>
            </a:r>
            <a:endParaRPr/>
          </a:p>
        </p:txBody>
      </p:sp>
      <p:sp>
        <p:nvSpPr>
          <p:cNvPr id="233" name="Google Shape;233;p21"/>
          <p:cNvSpPr txBox="1"/>
          <p:nvPr/>
        </p:nvSpPr>
        <p:spPr>
          <a:xfrm>
            <a:off x="586049" y="704302"/>
            <a:ext cx="4188460" cy="14135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730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сценарии</a:t>
            </a:r>
            <a:endParaRPr sz="350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12700" marR="5080" rtl="0" algn="l">
              <a:lnSpc>
                <a:spcPct val="118500"/>
              </a:lnSpc>
              <a:spcBef>
                <a:spcPts val="55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4A5462"/>
                </a:solidFill>
                <a:latin typeface="Poppins"/>
                <a:ea typeface="Poppins"/>
                <a:cs typeface="Poppins"/>
                <a:sym typeface="Poppins"/>
              </a:rPr>
              <a:t>Интерактивный GUI для настройки и анализа данных в реальном времени.</a:t>
            </a:r>
            <a:endParaRPr sz="145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4" name="Google Shape;234;p21"/>
          <p:cNvSpPr txBox="1"/>
          <p:nvPr/>
        </p:nvSpPr>
        <p:spPr>
          <a:xfrm>
            <a:off x="586049" y="2391651"/>
            <a:ext cx="250190" cy="295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solidFill>
                  <a:srgbClr val="4BA1DF"/>
                </a:solidFill>
                <a:latin typeface="Poppins"/>
                <a:ea typeface="Poppins"/>
                <a:cs typeface="Poppins"/>
                <a:sym typeface="Poppins"/>
              </a:rPr>
              <a:t></a:t>
            </a:r>
            <a:endParaRPr sz="175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5" name="Google Shape;235;p21"/>
          <p:cNvSpPr txBox="1"/>
          <p:nvPr/>
        </p:nvSpPr>
        <p:spPr>
          <a:xfrm>
            <a:off x="586049" y="3252353"/>
            <a:ext cx="250190" cy="295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solidFill>
                  <a:srgbClr val="4BA1DF"/>
                </a:solidFill>
                <a:latin typeface="Poppins"/>
                <a:ea typeface="Poppins"/>
                <a:cs typeface="Poppins"/>
                <a:sym typeface="Poppins"/>
              </a:rPr>
              <a:t></a:t>
            </a:r>
            <a:endParaRPr sz="175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6" name="Google Shape;236;p21"/>
          <p:cNvSpPr txBox="1"/>
          <p:nvPr/>
        </p:nvSpPr>
        <p:spPr>
          <a:xfrm>
            <a:off x="586049" y="4113055"/>
            <a:ext cx="250190" cy="295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solidFill>
                  <a:srgbClr val="4BA1DF"/>
                </a:solidFill>
                <a:latin typeface="Poppins"/>
                <a:ea typeface="Poppins"/>
                <a:cs typeface="Poppins"/>
                <a:sym typeface="Poppins"/>
              </a:rPr>
              <a:t></a:t>
            </a:r>
            <a:endParaRPr sz="175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7" name="Google Shape;237;p21"/>
          <p:cNvSpPr txBox="1"/>
          <p:nvPr/>
        </p:nvSpPr>
        <p:spPr>
          <a:xfrm>
            <a:off x="586049" y="4973757"/>
            <a:ext cx="278130" cy="295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solidFill>
                  <a:srgbClr val="4BA1DF"/>
                </a:solidFill>
                <a:latin typeface="Poppins"/>
                <a:ea typeface="Poppins"/>
                <a:cs typeface="Poppins"/>
                <a:sym typeface="Poppins"/>
              </a:rPr>
              <a:t></a:t>
            </a:r>
            <a:endParaRPr sz="175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8" name="Google Shape;238;p21"/>
          <p:cNvSpPr txBox="1"/>
          <p:nvPr/>
        </p:nvSpPr>
        <p:spPr>
          <a:xfrm>
            <a:off x="586049" y="5834458"/>
            <a:ext cx="194310" cy="295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solidFill>
                  <a:srgbClr val="4BA1DF"/>
                </a:solidFill>
                <a:latin typeface="Poppins"/>
                <a:ea typeface="Poppins"/>
                <a:cs typeface="Poppins"/>
                <a:sym typeface="Poppins"/>
              </a:rPr>
              <a:t></a:t>
            </a:r>
            <a:endParaRPr sz="175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9" name="Google Shape;239;p21"/>
          <p:cNvSpPr txBox="1"/>
          <p:nvPr/>
        </p:nvSpPr>
        <p:spPr>
          <a:xfrm>
            <a:off x="904134" y="2306751"/>
            <a:ext cx="4495165" cy="3957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375">
            <a:spAutoFit/>
          </a:bodyPr>
          <a:lstStyle/>
          <a:p>
            <a:pPr indent="0" lvl="0" marL="685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Настройка параметров</a:t>
            </a:r>
            <a:endParaRPr sz="130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68580" marR="116204" rtl="0" algn="l">
              <a:lnSpc>
                <a:spcPct val="128099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sz="115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Динамическая настройка весов и порогов через слайдеры и поля ввода.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  <a:p>
            <a:pPr indent="0" lvl="0" marL="68580" rtl="0" algn="l">
              <a:lnSpc>
                <a:spcPct val="100000"/>
              </a:lnSpc>
              <a:spcBef>
                <a:spcPts val="164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Список результатов</a:t>
            </a:r>
            <a:endParaRPr sz="130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68580" marR="165100" rtl="0" algn="l">
              <a:lnSpc>
                <a:spcPct val="128099"/>
              </a:lnSpc>
              <a:spcBef>
                <a:spcPts val="40"/>
              </a:spcBef>
              <a:spcAft>
                <a:spcPts val="0"/>
              </a:spcAft>
              <a:buNone/>
            </a:pPr>
            <a:r>
              <a:rPr lang="en-US" sz="115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Отображение пассажиров по индексу подозрительности с фильтрацией.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  <a:p>
            <a:pPr indent="0" lvl="0" marL="68580" rtl="0" algn="l">
              <a:lnSpc>
                <a:spcPct val="100000"/>
              </a:lnSpc>
              <a:spcBef>
                <a:spcPts val="1639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Детализация по клику</a:t>
            </a:r>
            <a:endParaRPr sz="130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68580" marR="848994" rtl="0" algn="l">
              <a:lnSpc>
                <a:spcPct val="128099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sz="115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Полный профиль и история полетов при выборе пассажира.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  <a:p>
            <a:pPr indent="0" lvl="0" marL="96520" rtl="0" algn="l">
              <a:lnSpc>
                <a:spcPct val="100000"/>
              </a:lnSpc>
              <a:spcBef>
                <a:spcPts val="1635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Визуализация</a:t>
            </a:r>
            <a:endParaRPr sz="130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96520" marR="521969" rtl="0" algn="l">
              <a:lnSpc>
                <a:spcPct val="128099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sz="115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Встроенные графики для наглядного представления данных.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164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Экспорт отчетов</a:t>
            </a:r>
            <a:endParaRPr sz="130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430"/>
              </a:spcBef>
              <a:spcAft>
                <a:spcPts val="0"/>
              </a:spcAft>
              <a:buNone/>
            </a:pPr>
            <a:r>
              <a:rPr lang="en-US" sz="115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Функция выгрузки данных в Excel для дальнейшего анализа.</a:t>
            </a:r>
            <a:endParaRPr sz="115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40" name="Google Shape;240;p21" title="image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1700" y="152400"/>
            <a:ext cx="6475200" cy="405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1" title="image2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1700" y="4362025"/>
            <a:ext cx="6382375" cy="2337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2"/>
          <p:cNvSpPr/>
          <p:nvPr/>
        </p:nvSpPr>
        <p:spPr>
          <a:xfrm>
            <a:off x="0" y="0"/>
            <a:ext cx="12181205" cy="6848475"/>
          </a:xfrm>
          <a:custGeom>
            <a:rect b="b" l="l" r="r" t="t"/>
            <a:pathLst>
              <a:path extrusionOk="0" h="6848475" w="12181205">
                <a:moveTo>
                  <a:pt x="12180802" y="6848192"/>
                </a:moveTo>
                <a:lnTo>
                  <a:pt x="0" y="6848192"/>
                </a:lnTo>
                <a:lnTo>
                  <a:pt x="0" y="0"/>
                </a:lnTo>
                <a:lnTo>
                  <a:pt x="12180802" y="0"/>
                </a:lnTo>
                <a:lnTo>
                  <a:pt x="12180802" y="6848192"/>
                </a:lnTo>
                <a:close/>
              </a:path>
            </a:pathLst>
          </a:custGeom>
          <a:solidFill>
            <a:srgbClr val="F7F9F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descr="$PPTXTitle" id="247" name="Google Shape;247;p22"/>
          <p:cNvSpPr txBox="1"/>
          <p:nvPr>
            <p:ph type="title"/>
          </p:nvPr>
        </p:nvSpPr>
        <p:spPr>
          <a:xfrm>
            <a:off x="586049" y="557982"/>
            <a:ext cx="68181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5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Бизнес‑модель и влияние на результаты</a:t>
            </a:r>
            <a:endParaRPr sz="265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8" name="Google Shape;248;p22"/>
          <p:cNvSpPr txBox="1"/>
          <p:nvPr/>
        </p:nvSpPr>
        <p:spPr>
          <a:xfrm>
            <a:off x="586049" y="1044466"/>
            <a:ext cx="69417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6A7280"/>
                </a:solidFill>
                <a:latin typeface="Poppins"/>
                <a:ea typeface="Poppins"/>
                <a:cs typeface="Poppins"/>
                <a:sym typeface="Poppins"/>
              </a:rPr>
              <a:t>Влияние AI-driven системы досмотра на ключевые метрики авиакомпании</a:t>
            </a:r>
            <a:endParaRPr sz="1450"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249" name="Google Shape;249;p22"/>
          <p:cNvGrpSpPr/>
          <p:nvPr/>
        </p:nvGrpSpPr>
        <p:grpSpPr>
          <a:xfrm>
            <a:off x="569975" y="1514856"/>
            <a:ext cx="3489960" cy="2207260"/>
            <a:chOff x="569975" y="1514856"/>
            <a:chExt cx="3489960" cy="2207260"/>
          </a:xfrm>
        </p:grpSpPr>
        <p:sp>
          <p:nvSpPr>
            <p:cNvPr id="250" name="Google Shape;250;p22"/>
            <p:cNvSpPr/>
            <p:nvPr/>
          </p:nvSpPr>
          <p:spPr>
            <a:xfrm>
              <a:off x="569975" y="1514856"/>
              <a:ext cx="3489960" cy="2207260"/>
            </a:xfrm>
            <a:custGeom>
              <a:rect b="b" l="l" r="r" t="t"/>
              <a:pathLst>
                <a:path extrusionOk="0" h="2207260" w="3489960">
                  <a:moveTo>
                    <a:pt x="3489959" y="2206751"/>
                  </a:moveTo>
                  <a:lnTo>
                    <a:pt x="0" y="2206751"/>
                  </a:lnTo>
                  <a:lnTo>
                    <a:pt x="0" y="0"/>
                  </a:lnTo>
                  <a:lnTo>
                    <a:pt x="3489959" y="0"/>
                  </a:lnTo>
                  <a:lnTo>
                    <a:pt x="3489959" y="28794"/>
                  </a:lnTo>
                  <a:lnTo>
                    <a:pt x="103616" y="28794"/>
                  </a:lnTo>
                  <a:lnTo>
                    <a:pt x="97165" y="29105"/>
                  </a:lnTo>
                  <a:lnTo>
                    <a:pt x="57309" y="47974"/>
                  </a:lnTo>
                  <a:lnTo>
                    <a:pt x="38440" y="87830"/>
                  </a:lnTo>
                  <a:lnTo>
                    <a:pt x="38128" y="94282"/>
                  </a:lnTo>
                  <a:lnTo>
                    <a:pt x="38128" y="2096349"/>
                  </a:lnTo>
                  <a:lnTo>
                    <a:pt x="52968" y="2137874"/>
                  </a:lnTo>
                  <a:lnTo>
                    <a:pt x="90838" y="2160591"/>
                  </a:lnTo>
                  <a:lnTo>
                    <a:pt x="103616" y="2161837"/>
                  </a:lnTo>
                  <a:lnTo>
                    <a:pt x="3489959" y="2161837"/>
                  </a:lnTo>
                  <a:lnTo>
                    <a:pt x="3489959" y="2206751"/>
                  </a:lnTo>
                  <a:close/>
                </a:path>
                <a:path extrusionOk="0" h="2207260" w="3489960">
                  <a:moveTo>
                    <a:pt x="3489959" y="2161837"/>
                  </a:moveTo>
                  <a:lnTo>
                    <a:pt x="3387381" y="2161837"/>
                  </a:lnTo>
                  <a:lnTo>
                    <a:pt x="3393832" y="2161526"/>
                  </a:lnTo>
                  <a:lnTo>
                    <a:pt x="3400159" y="2160591"/>
                  </a:lnTo>
                  <a:lnTo>
                    <a:pt x="3438029" y="2137874"/>
                  </a:lnTo>
                  <a:lnTo>
                    <a:pt x="3452869" y="2096349"/>
                  </a:lnTo>
                  <a:lnTo>
                    <a:pt x="3452869" y="94282"/>
                  </a:lnTo>
                  <a:lnTo>
                    <a:pt x="3438029" y="52756"/>
                  </a:lnTo>
                  <a:lnTo>
                    <a:pt x="3400159" y="30040"/>
                  </a:lnTo>
                  <a:lnTo>
                    <a:pt x="3387381" y="28794"/>
                  </a:lnTo>
                  <a:lnTo>
                    <a:pt x="3489959" y="28794"/>
                  </a:lnTo>
                  <a:lnTo>
                    <a:pt x="3489959" y="2161837"/>
                  </a:lnTo>
                  <a:close/>
                </a:path>
              </a:pathLst>
            </a:custGeom>
            <a:solidFill>
              <a:srgbClr val="000000">
                <a:alpha val="5100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51" name="Google Shape;251;p22"/>
            <p:cNvSpPr/>
            <p:nvPr/>
          </p:nvSpPr>
          <p:spPr>
            <a:xfrm>
              <a:off x="603426" y="1538972"/>
              <a:ext cx="3424554" cy="2142490"/>
            </a:xfrm>
            <a:custGeom>
              <a:rect b="b" l="l" r="r" t="t"/>
              <a:pathLst>
                <a:path extrusionOk="0" h="2142490" w="3424554">
                  <a:moveTo>
                    <a:pt x="3358537" y="2142398"/>
                  </a:moveTo>
                  <a:lnTo>
                    <a:pt x="65558" y="2142398"/>
                  </a:lnTo>
                  <a:lnTo>
                    <a:pt x="60995" y="2141949"/>
                  </a:lnTo>
                  <a:lnTo>
                    <a:pt x="23808" y="2125105"/>
                  </a:lnTo>
                  <a:lnTo>
                    <a:pt x="2247" y="2090440"/>
                  </a:lnTo>
                  <a:lnTo>
                    <a:pt x="0" y="2076840"/>
                  </a:lnTo>
                  <a:lnTo>
                    <a:pt x="0" y="2072233"/>
                  </a:lnTo>
                  <a:lnTo>
                    <a:pt x="0" y="65558"/>
                  </a:lnTo>
                  <a:lnTo>
                    <a:pt x="14384" y="27352"/>
                  </a:lnTo>
                  <a:lnTo>
                    <a:pt x="47570" y="3577"/>
                  </a:lnTo>
                  <a:lnTo>
                    <a:pt x="65558" y="0"/>
                  </a:lnTo>
                  <a:lnTo>
                    <a:pt x="3358537" y="0"/>
                  </a:lnTo>
                  <a:lnTo>
                    <a:pt x="3396742" y="14384"/>
                  </a:lnTo>
                  <a:lnTo>
                    <a:pt x="3420517" y="47570"/>
                  </a:lnTo>
                  <a:lnTo>
                    <a:pt x="3424096" y="65558"/>
                  </a:lnTo>
                  <a:lnTo>
                    <a:pt x="3424096" y="2076840"/>
                  </a:lnTo>
                  <a:lnTo>
                    <a:pt x="3409710" y="2115045"/>
                  </a:lnTo>
                  <a:lnTo>
                    <a:pt x="3376524" y="2138820"/>
                  </a:lnTo>
                  <a:lnTo>
                    <a:pt x="3363100" y="2141949"/>
                  </a:lnTo>
                  <a:lnTo>
                    <a:pt x="3358537" y="214239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52" name="Google Shape;252;p22"/>
            <p:cNvSpPr/>
            <p:nvPr/>
          </p:nvSpPr>
          <p:spPr>
            <a:xfrm>
              <a:off x="603426" y="1538972"/>
              <a:ext cx="3424554" cy="2142490"/>
            </a:xfrm>
            <a:custGeom>
              <a:rect b="b" l="l" r="r" t="t"/>
              <a:pathLst>
                <a:path extrusionOk="0" h="2142490" w="3424554">
                  <a:moveTo>
                    <a:pt x="0" y="2072233"/>
                  </a:moveTo>
                  <a:lnTo>
                    <a:pt x="0" y="70165"/>
                  </a:lnTo>
                  <a:lnTo>
                    <a:pt x="0" y="65558"/>
                  </a:lnTo>
                  <a:lnTo>
                    <a:pt x="449" y="60995"/>
                  </a:lnTo>
                  <a:lnTo>
                    <a:pt x="17293" y="23808"/>
                  </a:lnTo>
                  <a:lnTo>
                    <a:pt x="31183" y="11824"/>
                  </a:lnTo>
                  <a:lnTo>
                    <a:pt x="35014" y="9265"/>
                  </a:lnTo>
                  <a:lnTo>
                    <a:pt x="39058" y="7103"/>
                  </a:lnTo>
                  <a:lnTo>
                    <a:pt x="43314" y="5340"/>
                  </a:lnTo>
                  <a:lnTo>
                    <a:pt x="47570" y="3577"/>
                  </a:lnTo>
                  <a:lnTo>
                    <a:pt x="51958" y="2247"/>
                  </a:lnTo>
                  <a:lnTo>
                    <a:pt x="56477" y="1348"/>
                  </a:lnTo>
                  <a:lnTo>
                    <a:pt x="60995" y="449"/>
                  </a:lnTo>
                  <a:lnTo>
                    <a:pt x="65558" y="0"/>
                  </a:lnTo>
                  <a:lnTo>
                    <a:pt x="70165" y="0"/>
                  </a:lnTo>
                  <a:lnTo>
                    <a:pt x="3353930" y="0"/>
                  </a:lnTo>
                  <a:lnTo>
                    <a:pt x="3358537" y="0"/>
                  </a:lnTo>
                  <a:lnTo>
                    <a:pt x="3363100" y="449"/>
                  </a:lnTo>
                  <a:lnTo>
                    <a:pt x="3392911" y="11824"/>
                  </a:lnTo>
                  <a:lnTo>
                    <a:pt x="3396742" y="14384"/>
                  </a:lnTo>
                  <a:lnTo>
                    <a:pt x="3420517" y="47570"/>
                  </a:lnTo>
                  <a:lnTo>
                    <a:pt x="3422747" y="56477"/>
                  </a:lnTo>
                  <a:lnTo>
                    <a:pt x="3423646" y="60995"/>
                  </a:lnTo>
                  <a:lnTo>
                    <a:pt x="3424096" y="65558"/>
                  </a:lnTo>
                  <a:lnTo>
                    <a:pt x="3424096" y="70165"/>
                  </a:lnTo>
                  <a:lnTo>
                    <a:pt x="3424096" y="2072233"/>
                  </a:lnTo>
                  <a:lnTo>
                    <a:pt x="3424096" y="2076840"/>
                  </a:lnTo>
                  <a:lnTo>
                    <a:pt x="3423646" y="2081403"/>
                  </a:lnTo>
                  <a:lnTo>
                    <a:pt x="3422747" y="2085921"/>
                  </a:lnTo>
                  <a:lnTo>
                    <a:pt x="3421848" y="2090440"/>
                  </a:lnTo>
                  <a:lnTo>
                    <a:pt x="3400287" y="2125105"/>
                  </a:lnTo>
                  <a:lnTo>
                    <a:pt x="3392911" y="2130573"/>
                  </a:lnTo>
                  <a:lnTo>
                    <a:pt x="3389081" y="2133133"/>
                  </a:lnTo>
                  <a:lnTo>
                    <a:pt x="3353930" y="2142399"/>
                  </a:lnTo>
                  <a:lnTo>
                    <a:pt x="70165" y="2142399"/>
                  </a:lnTo>
                  <a:lnTo>
                    <a:pt x="31183" y="2130573"/>
                  </a:lnTo>
                  <a:lnTo>
                    <a:pt x="5340" y="2099084"/>
                  </a:lnTo>
                  <a:lnTo>
                    <a:pt x="0" y="2076840"/>
                  </a:lnTo>
                  <a:lnTo>
                    <a:pt x="0" y="2072233"/>
                  </a:lnTo>
                  <a:close/>
                </a:path>
              </a:pathLst>
            </a:custGeom>
            <a:noFill/>
            <a:ln cap="flat" cmpd="sng" w="9525">
              <a:solidFill>
                <a:srgbClr val="E8EC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53" name="Google Shape;253;p22"/>
            <p:cNvSpPr/>
            <p:nvPr/>
          </p:nvSpPr>
          <p:spPr>
            <a:xfrm>
              <a:off x="832635" y="1805602"/>
              <a:ext cx="449580" cy="449580"/>
            </a:xfrm>
            <a:custGeom>
              <a:rect b="b" l="l" r="r" t="t"/>
              <a:pathLst>
                <a:path extrusionOk="0" h="449580" w="449580">
                  <a:moveTo>
                    <a:pt x="231884" y="449061"/>
                  </a:moveTo>
                  <a:lnTo>
                    <a:pt x="217177" y="449061"/>
                  </a:lnTo>
                  <a:lnTo>
                    <a:pt x="209841" y="448701"/>
                  </a:lnTo>
                  <a:lnTo>
                    <a:pt x="166389" y="441528"/>
                  </a:lnTo>
                  <a:lnTo>
                    <a:pt x="125172" y="426015"/>
                  </a:lnTo>
                  <a:lnTo>
                    <a:pt x="87774" y="402760"/>
                  </a:lnTo>
                  <a:lnTo>
                    <a:pt x="55631" y="372655"/>
                  </a:lnTo>
                  <a:lnTo>
                    <a:pt x="29978" y="336859"/>
                  </a:lnTo>
                  <a:lnTo>
                    <a:pt x="11802" y="296745"/>
                  </a:lnTo>
                  <a:lnTo>
                    <a:pt x="1801" y="253856"/>
                  </a:lnTo>
                  <a:lnTo>
                    <a:pt x="0" y="231884"/>
                  </a:lnTo>
                  <a:lnTo>
                    <a:pt x="0" y="217177"/>
                  </a:lnTo>
                  <a:lnTo>
                    <a:pt x="5748" y="173514"/>
                  </a:lnTo>
                  <a:lnTo>
                    <a:pt x="19905" y="131812"/>
                  </a:lnTo>
                  <a:lnTo>
                    <a:pt x="41925" y="93673"/>
                  </a:lnTo>
                  <a:lnTo>
                    <a:pt x="70963" y="60563"/>
                  </a:lnTo>
                  <a:lnTo>
                    <a:pt x="105902" y="33754"/>
                  </a:lnTo>
                  <a:lnTo>
                    <a:pt x="145400" y="14277"/>
                  </a:lnTo>
                  <a:lnTo>
                    <a:pt x="187939" y="2879"/>
                  </a:lnTo>
                  <a:lnTo>
                    <a:pt x="217177" y="0"/>
                  </a:lnTo>
                  <a:lnTo>
                    <a:pt x="231884" y="0"/>
                  </a:lnTo>
                  <a:lnTo>
                    <a:pt x="275546" y="5748"/>
                  </a:lnTo>
                  <a:lnTo>
                    <a:pt x="317248" y="19905"/>
                  </a:lnTo>
                  <a:lnTo>
                    <a:pt x="355387" y="41925"/>
                  </a:lnTo>
                  <a:lnTo>
                    <a:pt x="388497" y="70963"/>
                  </a:lnTo>
                  <a:lnTo>
                    <a:pt x="415306" y="105902"/>
                  </a:lnTo>
                  <a:lnTo>
                    <a:pt x="434784" y="145400"/>
                  </a:lnTo>
                  <a:lnTo>
                    <a:pt x="446181" y="187939"/>
                  </a:lnTo>
                  <a:lnTo>
                    <a:pt x="449061" y="224530"/>
                  </a:lnTo>
                  <a:lnTo>
                    <a:pt x="449061" y="231884"/>
                  </a:lnTo>
                  <a:lnTo>
                    <a:pt x="443312" y="275546"/>
                  </a:lnTo>
                  <a:lnTo>
                    <a:pt x="429156" y="317248"/>
                  </a:lnTo>
                  <a:lnTo>
                    <a:pt x="407135" y="355387"/>
                  </a:lnTo>
                  <a:lnTo>
                    <a:pt x="378098" y="388497"/>
                  </a:lnTo>
                  <a:lnTo>
                    <a:pt x="343159" y="415306"/>
                  </a:lnTo>
                  <a:lnTo>
                    <a:pt x="303661" y="434784"/>
                  </a:lnTo>
                  <a:lnTo>
                    <a:pt x="261122" y="446182"/>
                  </a:lnTo>
                  <a:lnTo>
                    <a:pt x="231884" y="449061"/>
                  </a:lnTo>
                  <a:close/>
                </a:path>
              </a:pathLst>
            </a:custGeom>
            <a:solidFill>
              <a:srgbClr val="A6D9F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254" name="Google Shape;254;p22"/>
          <p:cNvSpPr txBox="1"/>
          <p:nvPr/>
        </p:nvSpPr>
        <p:spPr>
          <a:xfrm>
            <a:off x="1418684" y="1727414"/>
            <a:ext cx="14694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Безопасность и</a:t>
            </a:r>
            <a:endParaRPr sz="1450">
              <a:latin typeface="Verdana"/>
              <a:ea typeface="Verdana"/>
              <a:cs typeface="Verdana"/>
              <a:sym typeface="Verdana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325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compliance</a:t>
            </a:r>
            <a:endParaRPr sz="145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5" name="Google Shape;255;p22"/>
          <p:cNvSpPr/>
          <p:nvPr/>
        </p:nvSpPr>
        <p:spPr>
          <a:xfrm>
            <a:off x="870051" y="2516618"/>
            <a:ext cx="46990" cy="495935"/>
          </a:xfrm>
          <a:custGeom>
            <a:rect b="b" l="l" r="r" t="t"/>
            <a:pathLst>
              <a:path extrusionOk="0" h="495935" w="46990">
                <a:moveTo>
                  <a:pt x="46774" y="469353"/>
                </a:moveTo>
                <a:lnTo>
                  <a:pt x="26492" y="449072"/>
                </a:lnTo>
                <a:lnTo>
                  <a:pt x="20281" y="449072"/>
                </a:lnTo>
                <a:lnTo>
                  <a:pt x="0" y="469353"/>
                </a:lnTo>
                <a:lnTo>
                  <a:pt x="0" y="475551"/>
                </a:lnTo>
                <a:lnTo>
                  <a:pt x="20281" y="495846"/>
                </a:lnTo>
                <a:lnTo>
                  <a:pt x="26492" y="495846"/>
                </a:lnTo>
                <a:lnTo>
                  <a:pt x="46774" y="475551"/>
                </a:lnTo>
                <a:lnTo>
                  <a:pt x="46774" y="472452"/>
                </a:lnTo>
                <a:lnTo>
                  <a:pt x="46774" y="469353"/>
                </a:lnTo>
                <a:close/>
              </a:path>
              <a:path extrusionOk="0" h="495935" w="46990">
                <a:moveTo>
                  <a:pt x="46774" y="20294"/>
                </a:moveTo>
                <a:lnTo>
                  <a:pt x="26492" y="0"/>
                </a:lnTo>
                <a:lnTo>
                  <a:pt x="20281" y="0"/>
                </a:lnTo>
                <a:lnTo>
                  <a:pt x="0" y="20294"/>
                </a:lnTo>
                <a:lnTo>
                  <a:pt x="0" y="26492"/>
                </a:lnTo>
                <a:lnTo>
                  <a:pt x="20281" y="46786"/>
                </a:lnTo>
                <a:lnTo>
                  <a:pt x="26492" y="46786"/>
                </a:lnTo>
                <a:lnTo>
                  <a:pt x="46774" y="26492"/>
                </a:lnTo>
                <a:lnTo>
                  <a:pt x="46774" y="23393"/>
                </a:lnTo>
                <a:lnTo>
                  <a:pt x="46774" y="20294"/>
                </a:lnTo>
                <a:close/>
              </a:path>
            </a:pathLst>
          </a:custGeom>
          <a:solidFill>
            <a:srgbClr val="37405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6" name="Google Shape;256;p22"/>
          <p:cNvSpPr txBox="1"/>
          <p:nvPr/>
        </p:nvSpPr>
        <p:spPr>
          <a:xfrm>
            <a:off x="857357" y="2408491"/>
            <a:ext cx="28980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6350">
            <a:spAutoFit/>
          </a:bodyPr>
          <a:lstStyle/>
          <a:p>
            <a:pPr indent="0" lvl="0" marL="19939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Снижение рисков террористических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275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угроз на 20–30% за счёт целевых проверок.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186690" lvl="0" marL="12700" marR="76200" rtl="0" algn="l">
              <a:lnSpc>
                <a:spcPct val="122800"/>
              </a:lnSpc>
              <a:spcBef>
                <a:spcPts val="59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Избежание штрафов до 500 млн руб. за инцидент благодаря превентивным мерам.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257" name="Google Shape;257;p22"/>
          <p:cNvGrpSpPr/>
          <p:nvPr/>
        </p:nvGrpSpPr>
        <p:grpSpPr>
          <a:xfrm>
            <a:off x="4230623" y="1514856"/>
            <a:ext cx="3477895" cy="2207260"/>
            <a:chOff x="4230623" y="1514856"/>
            <a:chExt cx="3477895" cy="2207260"/>
          </a:xfrm>
        </p:grpSpPr>
        <p:sp>
          <p:nvSpPr>
            <p:cNvPr id="258" name="Google Shape;258;p22"/>
            <p:cNvSpPr/>
            <p:nvPr/>
          </p:nvSpPr>
          <p:spPr>
            <a:xfrm>
              <a:off x="4230623" y="1514856"/>
              <a:ext cx="3477895" cy="2207260"/>
            </a:xfrm>
            <a:custGeom>
              <a:rect b="b" l="l" r="r" t="t"/>
              <a:pathLst>
                <a:path extrusionOk="0" h="2207260" w="3477895">
                  <a:moveTo>
                    <a:pt x="3477767" y="2206751"/>
                  </a:moveTo>
                  <a:lnTo>
                    <a:pt x="0" y="2206751"/>
                  </a:lnTo>
                  <a:lnTo>
                    <a:pt x="0" y="0"/>
                  </a:lnTo>
                  <a:lnTo>
                    <a:pt x="3477767" y="0"/>
                  </a:lnTo>
                  <a:lnTo>
                    <a:pt x="3477767" y="28794"/>
                  </a:lnTo>
                  <a:lnTo>
                    <a:pt x="100951" y="28794"/>
                  </a:lnTo>
                  <a:lnTo>
                    <a:pt x="94500" y="29105"/>
                  </a:lnTo>
                  <a:lnTo>
                    <a:pt x="54644" y="47974"/>
                  </a:lnTo>
                  <a:lnTo>
                    <a:pt x="35774" y="87830"/>
                  </a:lnTo>
                  <a:lnTo>
                    <a:pt x="35463" y="94282"/>
                  </a:lnTo>
                  <a:lnTo>
                    <a:pt x="35463" y="2096349"/>
                  </a:lnTo>
                  <a:lnTo>
                    <a:pt x="50302" y="2137874"/>
                  </a:lnTo>
                  <a:lnTo>
                    <a:pt x="88172" y="2160591"/>
                  </a:lnTo>
                  <a:lnTo>
                    <a:pt x="100951" y="2161837"/>
                  </a:lnTo>
                  <a:lnTo>
                    <a:pt x="3477767" y="2161837"/>
                  </a:lnTo>
                  <a:lnTo>
                    <a:pt x="3477767" y="2206751"/>
                  </a:lnTo>
                  <a:close/>
                </a:path>
                <a:path extrusionOk="0" h="2207260" w="3477895">
                  <a:moveTo>
                    <a:pt x="3477767" y="2161837"/>
                  </a:moveTo>
                  <a:lnTo>
                    <a:pt x="3375360" y="2161837"/>
                  </a:lnTo>
                  <a:lnTo>
                    <a:pt x="3381811" y="2161526"/>
                  </a:lnTo>
                  <a:lnTo>
                    <a:pt x="3388138" y="2160591"/>
                  </a:lnTo>
                  <a:lnTo>
                    <a:pt x="3426008" y="2137874"/>
                  </a:lnTo>
                  <a:lnTo>
                    <a:pt x="3440849" y="2096349"/>
                  </a:lnTo>
                  <a:lnTo>
                    <a:pt x="3440849" y="94282"/>
                  </a:lnTo>
                  <a:lnTo>
                    <a:pt x="3426008" y="52756"/>
                  </a:lnTo>
                  <a:lnTo>
                    <a:pt x="3388138" y="30040"/>
                  </a:lnTo>
                  <a:lnTo>
                    <a:pt x="3375360" y="28794"/>
                  </a:lnTo>
                  <a:lnTo>
                    <a:pt x="3477767" y="28794"/>
                  </a:lnTo>
                  <a:lnTo>
                    <a:pt x="3477767" y="2161837"/>
                  </a:lnTo>
                  <a:close/>
                </a:path>
              </a:pathLst>
            </a:custGeom>
            <a:solidFill>
              <a:srgbClr val="000000">
                <a:alpha val="5100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59" name="Google Shape;259;p22"/>
            <p:cNvSpPr/>
            <p:nvPr/>
          </p:nvSpPr>
          <p:spPr>
            <a:xfrm>
              <a:off x="4261409" y="1538972"/>
              <a:ext cx="3415029" cy="2142490"/>
            </a:xfrm>
            <a:custGeom>
              <a:rect b="b" l="l" r="r" t="t"/>
              <a:pathLst>
                <a:path extrusionOk="0" h="2142490" w="3415029">
                  <a:moveTo>
                    <a:pt x="3349182" y="2142398"/>
                  </a:moveTo>
                  <a:lnTo>
                    <a:pt x="65559" y="2142398"/>
                  </a:lnTo>
                  <a:lnTo>
                    <a:pt x="60996" y="2141949"/>
                  </a:lnTo>
                  <a:lnTo>
                    <a:pt x="23808" y="2125105"/>
                  </a:lnTo>
                  <a:lnTo>
                    <a:pt x="2246" y="2090440"/>
                  </a:lnTo>
                  <a:lnTo>
                    <a:pt x="0" y="2076840"/>
                  </a:lnTo>
                  <a:lnTo>
                    <a:pt x="0" y="2072233"/>
                  </a:lnTo>
                  <a:lnTo>
                    <a:pt x="0" y="65558"/>
                  </a:lnTo>
                  <a:lnTo>
                    <a:pt x="14384" y="27352"/>
                  </a:lnTo>
                  <a:lnTo>
                    <a:pt x="47570" y="3577"/>
                  </a:lnTo>
                  <a:lnTo>
                    <a:pt x="65559" y="0"/>
                  </a:lnTo>
                  <a:lnTo>
                    <a:pt x="3349182" y="0"/>
                  </a:lnTo>
                  <a:lnTo>
                    <a:pt x="3387387" y="14384"/>
                  </a:lnTo>
                  <a:lnTo>
                    <a:pt x="3411162" y="47570"/>
                  </a:lnTo>
                  <a:lnTo>
                    <a:pt x="3414741" y="65558"/>
                  </a:lnTo>
                  <a:lnTo>
                    <a:pt x="3414741" y="2076840"/>
                  </a:lnTo>
                  <a:lnTo>
                    <a:pt x="3400356" y="2115045"/>
                  </a:lnTo>
                  <a:lnTo>
                    <a:pt x="3367169" y="2138820"/>
                  </a:lnTo>
                  <a:lnTo>
                    <a:pt x="3353745" y="2141949"/>
                  </a:lnTo>
                  <a:lnTo>
                    <a:pt x="3349182" y="214239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60" name="Google Shape;260;p22"/>
            <p:cNvSpPr/>
            <p:nvPr/>
          </p:nvSpPr>
          <p:spPr>
            <a:xfrm>
              <a:off x="4261409" y="1538972"/>
              <a:ext cx="3415029" cy="2142490"/>
            </a:xfrm>
            <a:custGeom>
              <a:rect b="b" l="l" r="r" t="t"/>
              <a:pathLst>
                <a:path extrusionOk="0" h="2142490" w="3415029">
                  <a:moveTo>
                    <a:pt x="0" y="2072233"/>
                  </a:moveTo>
                  <a:lnTo>
                    <a:pt x="0" y="70165"/>
                  </a:lnTo>
                  <a:lnTo>
                    <a:pt x="0" y="65558"/>
                  </a:lnTo>
                  <a:lnTo>
                    <a:pt x="449" y="60995"/>
                  </a:lnTo>
                  <a:lnTo>
                    <a:pt x="1348" y="56477"/>
                  </a:lnTo>
                  <a:lnTo>
                    <a:pt x="2246" y="51958"/>
                  </a:lnTo>
                  <a:lnTo>
                    <a:pt x="3577" y="47570"/>
                  </a:lnTo>
                  <a:lnTo>
                    <a:pt x="20551" y="20550"/>
                  </a:lnTo>
                  <a:lnTo>
                    <a:pt x="23808" y="17293"/>
                  </a:lnTo>
                  <a:lnTo>
                    <a:pt x="27352" y="14384"/>
                  </a:lnTo>
                  <a:lnTo>
                    <a:pt x="31183" y="11824"/>
                  </a:lnTo>
                  <a:lnTo>
                    <a:pt x="35014" y="9265"/>
                  </a:lnTo>
                  <a:lnTo>
                    <a:pt x="65559" y="0"/>
                  </a:lnTo>
                  <a:lnTo>
                    <a:pt x="70166" y="0"/>
                  </a:lnTo>
                  <a:lnTo>
                    <a:pt x="3344575" y="0"/>
                  </a:lnTo>
                  <a:lnTo>
                    <a:pt x="3349182" y="0"/>
                  </a:lnTo>
                  <a:lnTo>
                    <a:pt x="3353745" y="449"/>
                  </a:lnTo>
                  <a:lnTo>
                    <a:pt x="3358263" y="1348"/>
                  </a:lnTo>
                  <a:lnTo>
                    <a:pt x="3362782" y="2247"/>
                  </a:lnTo>
                  <a:lnTo>
                    <a:pt x="3367169" y="3577"/>
                  </a:lnTo>
                  <a:lnTo>
                    <a:pt x="3371425" y="5340"/>
                  </a:lnTo>
                  <a:lnTo>
                    <a:pt x="3375682" y="7103"/>
                  </a:lnTo>
                  <a:lnTo>
                    <a:pt x="3379725" y="9265"/>
                  </a:lnTo>
                  <a:lnTo>
                    <a:pt x="3383556" y="11824"/>
                  </a:lnTo>
                  <a:lnTo>
                    <a:pt x="3387387" y="14384"/>
                  </a:lnTo>
                  <a:lnTo>
                    <a:pt x="3402915" y="31183"/>
                  </a:lnTo>
                  <a:lnTo>
                    <a:pt x="3405474" y="35014"/>
                  </a:lnTo>
                  <a:lnTo>
                    <a:pt x="3407636" y="39057"/>
                  </a:lnTo>
                  <a:lnTo>
                    <a:pt x="3409399" y="43314"/>
                  </a:lnTo>
                  <a:lnTo>
                    <a:pt x="3411162" y="47570"/>
                  </a:lnTo>
                  <a:lnTo>
                    <a:pt x="3412493" y="51958"/>
                  </a:lnTo>
                  <a:lnTo>
                    <a:pt x="3413392" y="56477"/>
                  </a:lnTo>
                  <a:lnTo>
                    <a:pt x="3414291" y="60995"/>
                  </a:lnTo>
                  <a:lnTo>
                    <a:pt x="3414741" y="65558"/>
                  </a:lnTo>
                  <a:lnTo>
                    <a:pt x="3414741" y="70165"/>
                  </a:lnTo>
                  <a:lnTo>
                    <a:pt x="3414741" y="2072233"/>
                  </a:lnTo>
                  <a:lnTo>
                    <a:pt x="3414741" y="2076840"/>
                  </a:lnTo>
                  <a:lnTo>
                    <a:pt x="3414291" y="2081403"/>
                  </a:lnTo>
                  <a:lnTo>
                    <a:pt x="3413392" y="2085921"/>
                  </a:lnTo>
                  <a:lnTo>
                    <a:pt x="3412493" y="2090440"/>
                  </a:lnTo>
                  <a:lnTo>
                    <a:pt x="3411162" y="2094827"/>
                  </a:lnTo>
                  <a:lnTo>
                    <a:pt x="3409399" y="2099084"/>
                  </a:lnTo>
                  <a:lnTo>
                    <a:pt x="3407636" y="2103340"/>
                  </a:lnTo>
                  <a:lnTo>
                    <a:pt x="3405474" y="2107384"/>
                  </a:lnTo>
                  <a:lnTo>
                    <a:pt x="3402915" y="2111215"/>
                  </a:lnTo>
                  <a:lnTo>
                    <a:pt x="3400356" y="2115045"/>
                  </a:lnTo>
                  <a:lnTo>
                    <a:pt x="3383556" y="2130573"/>
                  </a:lnTo>
                  <a:lnTo>
                    <a:pt x="3379726" y="2133133"/>
                  </a:lnTo>
                  <a:lnTo>
                    <a:pt x="3375682" y="2135294"/>
                  </a:lnTo>
                  <a:lnTo>
                    <a:pt x="3371426" y="2137057"/>
                  </a:lnTo>
                  <a:lnTo>
                    <a:pt x="3367169" y="2138820"/>
                  </a:lnTo>
                  <a:lnTo>
                    <a:pt x="3344575" y="2142399"/>
                  </a:lnTo>
                  <a:lnTo>
                    <a:pt x="70166" y="2142399"/>
                  </a:lnTo>
                  <a:lnTo>
                    <a:pt x="31183" y="2130573"/>
                  </a:lnTo>
                  <a:lnTo>
                    <a:pt x="27352" y="2128014"/>
                  </a:lnTo>
                  <a:lnTo>
                    <a:pt x="23808" y="2125105"/>
                  </a:lnTo>
                  <a:lnTo>
                    <a:pt x="20551" y="2121847"/>
                  </a:lnTo>
                  <a:lnTo>
                    <a:pt x="17293" y="2118590"/>
                  </a:lnTo>
                  <a:lnTo>
                    <a:pt x="14384" y="2115045"/>
                  </a:lnTo>
                  <a:lnTo>
                    <a:pt x="11825" y="2111215"/>
                  </a:lnTo>
                  <a:lnTo>
                    <a:pt x="9265" y="2107384"/>
                  </a:lnTo>
                  <a:lnTo>
                    <a:pt x="0" y="2076840"/>
                  </a:lnTo>
                  <a:lnTo>
                    <a:pt x="0" y="2072233"/>
                  </a:lnTo>
                  <a:close/>
                </a:path>
              </a:pathLst>
            </a:custGeom>
            <a:noFill/>
            <a:ln cap="flat" cmpd="sng" w="9525">
              <a:solidFill>
                <a:srgbClr val="E8EC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61" name="Google Shape;261;p22"/>
            <p:cNvSpPr/>
            <p:nvPr/>
          </p:nvSpPr>
          <p:spPr>
            <a:xfrm>
              <a:off x="4490618" y="1805602"/>
              <a:ext cx="449579" cy="449580"/>
            </a:xfrm>
            <a:custGeom>
              <a:rect b="b" l="l" r="r" t="t"/>
              <a:pathLst>
                <a:path extrusionOk="0" h="449580" w="449579">
                  <a:moveTo>
                    <a:pt x="231884" y="449061"/>
                  </a:moveTo>
                  <a:lnTo>
                    <a:pt x="217177" y="449061"/>
                  </a:lnTo>
                  <a:lnTo>
                    <a:pt x="209841" y="448701"/>
                  </a:lnTo>
                  <a:lnTo>
                    <a:pt x="166389" y="441528"/>
                  </a:lnTo>
                  <a:lnTo>
                    <a:pt x="125172" y="426015"/>
                  </a:lnTo>
                  <a:lnTo>
                    <a:pt x="87774" y="402760"/>
                  </a:lnTo>
                  <a:lnTo>
                    <a:pt x="55631" y="372655"/>
                  </a:lnTo>
                  <a:lnTo>
                    <a:pt x="29978" y="336859"/>
                  </a:lnTo>
                  <a:lnTo>
                    <a:pt x="11802" y="296745"/>
                  </a:lnTo>
                  <a:lnTo>
                    <a:pt x="1801" y="253856"/>
                  </a:lnTo>
                  <a:lnTo>
                    <a:pt x="0" y="231884"/>
                  </a:lnTo>
                  <a:lnTo>
                    <a:pt x="0" y="217177"/>
                  </a:lnTo>
                  <a:lnTo>
                    <a:pt x="5748" y="173514"/>
                  </a:lnTo>
                  <a:lnTo>
                    <a:pt x="19905" y="131812"/>
                  </a:lnTo>
                  <a:lnTo>
                    <a:pt x="41926" y="93673"/>
                  </a:lnTo>
                  <a:lnTo>
                    <a:pt x="70963" y="60563"/>
                  </a:lnTo>
                  <a:lnTo>
                    <a:pt x="105902" y="33754"/>
                  </a:lnTo>
                  <a:lnTo>
                    <a:pt x="145400" y="14277"/>
                  </a:lnTo>
                  <a:lnTo>
                    <a:pt x="187939" y="2879"/>
                  </a:lnTo>
                  <a:lnTo>
                    <a:pt x="217177" y="0"/>
                  </a:lnTo>
                  <a:lnTo>
                    <a:pt x="231884" y="0"/>
                  </a:lnTo>
                  <a:lnTo>
                    <a:pt x="275547" y="5748"/>
                  </a:lnTo>
                  <a:lnTo>
                    <a:pt x="317249" y="19905"/>
                  </a:lnTo>
                  <a:lnTo>
                    <a:pt x="355388" y="41925"/>
                  </a:lnTo>
                  <a:lnTo>
                    <a:pt x="388498" y="70963"/>
                  </a:lnTo>
                  <a:lnTo>
                    <a:pt x="415307" y="105902"/>
                  </a:lnTo>
                  <a:lnTo>
                    <a:pt x="434784" y="145400"/>
                  </a:lnTo>
                  <a:lnTo>
                    <a:pt x="446182" y="187939"/>
                  </a:lnTo>
                  <a:lnTo>
                    <a:pt x="449061" y="217177"/>
                  </a:lnTo>
                  <a:lnTo>
                    <a:pt x="449061" y="224530"/>
                  </a:lnTo>
                  <a:lnTo>
                    <a:pt x="449061" y="231884"/>
                  </a:lnTo>
                  <a:lnTo>
                    <a:pt x="443312" y="275546"/>
                  </a:lnTo>
                  <a:lnTo>
                    <a:pt x="429156" y="317248"/>
                  </a:lnTo>
                  <a:lnTo>
                    <a:pt x="407135" y="355387"/>
                  </a:lnTo>
                  <a:lnTo>
                    <a:pt x="378098" y="388497"/>
                  </a:lnTo>
                  <a:lnTo>
                    <a:pt x="343159" y="415306"/>
                  </a:lnTo>
                  <a:lnTo>
                    <a:pt x="303661" y="434784"/>
                  </a:lnTo>
                  <a:lnTo>
                    <a:pt x="261122" y="446182"/>
                  </a:lnTo>
                  <a:lnTo>
                    <a:pt x="239220" y="448701"/>
                  </a:lnTo>
                  <a:lnTo>
                    <a:pt x="231884" y="449061"/>
                  </a:lnTo>
                  <a:close/>
                </a:path>
              </a:pathLst>
            </a:custGeom>
            <a:solidFill>
              <a:srgbClr val="A6D9F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262" name="Google Shape;262;p22"/>
          <p:cNvSpPr txBox="1"/>
          <p:nvPr/>
        </p:nvSpPr>
        <p:spPr>
          <a:xfrm>
            <a:off x="5073451" y="1727414"/>
            <a:ext cx="14307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5080" rtl="0" algn="l">
              <a:lnSpc>
                <a:spcPct val="118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Операционная эффективность</a:t>
            </a:r>
            <a:endParaRPr sz="145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3" name="Google Shape;263;p22"/>
          <p:cNvSpPr/>
          <p:nvPr/>
        </p:nvSpPr>
        <p:spPr>
          <a:xfrm>
            <a:off x="4528032" y="2516618"/>
            <a:ext cx="46989" cy="495935"/>
          </a:xfrm>
          <a:custGeom>
            <a:rect b="b" l="l" r="r" t="t"/>
            <a:pathLst>
              <a:path extrusionOk="0" h="495935" w="46989">
                <a:moveTo>
                  <a:pt x="46774" y="469353"/>
                </a:moveTo>
                <a:lnTo>
                  <a:pt x="26492" y="449072"/>
                </a:lnTo>
                <a:lnTo>
                  <a:pt x="20281" y="449072"/>
                </a:lnTo>
                <a:lnTo>
                  <a:pt x="0" y="469353"/>
                </a:lnTo>
                <a:lnTo>
                  <a:pt x="0" y="475551"/>
                </a:lnTo>
                <a:lnTo>
                  <a:pt x="20281" y="495846"/>
                </a:lnTo>
                <a:lnTo>
                  <a:pt x="26492" y="495846"/>
                </a:lnTo>
                <a:lnTo>
                  <a:pt x="46774" y="475551"/>
                </a:lnTo>
                <a:lnTo>
                  <a:pt x="46774" y="472452"/>
                </a:lnTo>
                <a:lnTo>
                  <a:pt x="46774" y="469353"/>
                </a:lnTo>
                <a:close/>
              </a:path>
              <a:path extrusionOk="0" h="495935" w="46989">
                <a:moveTo>
                  <a:pt x="46774" y="20294"/>
                </a:moveTo>
                <a:lnTo>
                  <a:pt x="26492" y="0"/>
                </a:lnTo>
                <a:lnTo>
                  <a:pt x="20281" y="0"/>
                </a:lnTo>
                <a:lnTo>
                  <a:pt x="0" y="20294"/>
                </a:lnTo>
                <a:lnTo>
                  <a:pt x="0" y="26492"/>
                </a:lnTo>
                <a:lnTo>
                  <a:pt x="20281" y="46786"/>
                </a:lnTo>
                <a:lnTo>
                  <a:pt x="26492" y="46786"/>
                </a:lnTo>
                <a:lnTo>
                  <a:pt x="46774" y="26492"/>
                </a:lnTo>
                <a:lnTo>
                  <a:pt x="46774" y="23393"/>
                </a:lnTo>
                <a:lnTo>
                  <a:pt x="46774" y="20294"/>
                </a:lnTo>
                <a:close/>
              </a:path>
            </a:pathLst>
          </a:custGeom>
          <a:solidFill>
            <a:srgbClr val="37405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4" name="Google Shape;264;p22"/>
          <p:cNvSpPr txBox="1"/>
          <p:nvPr/>
        </p:nvSpPr>
        <p:spPr>
          <a:xfrm>
            <a:off x="4512124" y="2408491"/>
            <a:ext cx="286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6350">
            <a:spAutoFit/>
          </a:bodyPr>
          <a:lstStyle/>
          <a:p>
            <a:pPr indent="0" lvl="0" marL="19939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Увеличение пропускной способности на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275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15–20% в пиковые часы.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186690" lvl="0" marL="12700" marR="5080" rtl="0" algn="l">
              <a:lnSpc>
                <a:spcPct val="122800"/>
              </a:lnSpc>
              <a:spcBef>
                <a:spcPts val="59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Сокращение времени ожидания на 10–15 минут, что ведет к росту NPS и доходов от duty-free.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265" name="Google Shape;265;p22"/>
          <p:cNvGrpSpPr/>
          <p:nvPr/>
        </p:nvGrpSpPr>
        <p:grpSpPr>
          <a:xfrm>
            <a:off x="569975" y="3892296"/>
            <a:ext cx="3489960" cy="2207260"/>
            <a:chOff x="569975" y="3892296"/>
            <a:chExt cx="3489960" cy="2207260"/>
          </a:xfrm>
        </p:grpSpPr>
        <p:sp>
          <p:nvSpPr>
            <p:cNvPr id="266" name="Google Shape;266;p22"/>
            <p:cNvSpPr/>
            <p:nvPr/>
          </p:nvSpPr>
          <p:spPr>
            <a:xfrm>
              <a:off x="569975" y="3892296"/>
              <a:ext cx="3489960" cy="2207260"/>
            </a:xfrm>
            <a:custGeom>
              <a:rect b="b" l="l" r="r" t="t"/>
              <a:pathLst>
                <a:path extrusionOk="0" h="2207260" w="3489960">
                  <a:moveTo>
                    <a:pt x="3489959" y="2206751"/>
                  </a:moveTo>
                  <a:lnTo>
                    <a:pt x="0" y="2206751"/>
                  </a:lnTo>
                  <a:lnTo>
                    <a:pt x="0" y="0"/>
                  </a:lnTo>
                  <a:lnTo>
                    <a:pt x="3489959" y="0"/>
                  </a:lnTo>
                  <a:lnTo>
                    <a:pt x="3489959" y="27639"/>
                  </a:lnTo>
                  <a:lnTo>
                    <a:pt x="103616" y="27639"/>
                  </a:lnTo>
                  <a:lnTo>
                    <a:pt x="97165" y="27951"/>
                  </a:lnTo>
                  <a:lnTo>
                    <a:pt x="57309" y="46820"/>
                  </a:lnTo>
                  <a:lnTo>
                    <a:pt x="38440" y="86676"/>
                  </a:lnTo>
                  <a:lnTo>
                    <a:pt x="38128" y="93127"/>
                  </a:lnTo>
                  <a:lnTo>
                    <a:pt x="38128" y="2095195"/>
                  </a:lnTo>
                  <a:lnTo>
                    <a:pt x="52968" y="2136719"/>
                  </a:lnTo>
                  <a:lnTo>
                    <a:pt x="90838" y="2159436"/>
                  </a:lnTo>
                  <a:lnTo>
                    <a:pt x="103616" y="2160683"/>
                  </a:lnTo>
                  <a:lnTo>
                    <a:pt x="3489959" y="2160683"/>
                  </a:lnTo>
                  <a:lnTo>
                    <a:pt x="3489959" y="2206751"/>
                  </a:lnTo>
                  <a:close/>
                </a:path>
                <a:path extrusionOk="0" h="2207260" w="3489960">
                  <a:moveTo>
                    <a:pt x="3489959" y="2160683"/>
                  </a:moveTo>
                  <a:lnTo>
                    <a:pt x="3387381" y="2160683"/>
                  </a:lnTo>
                  <a:lnTo>
                    <a:pt x="3393832" y="2160371"/>
                  </a:lnTo>
                  <a:lnTo>
                    <a:pt x="3400159" y="2159436"/>
                  </a:lnTo>
                  <a:lnTo>
                    <a:pt x="3438029" y="2136719"/>
                  </a:lnTo>
                  <a:lnTo>
                    <a:pt x="3452869" y="2095195"/>
                  </a:lnTo>
                  <a:lnTo>
                    <a:pt x="3452869" y="93127"/>
                  </a:lnTo>
                  <a:lnTo>
                    <a:pt x="3438029" y="51601"/>
                  </a:lnTo>
                  <a:lnTo>
                    <a:pt x="3400159" y="28885"/>
                  </a:lnTo>
                  <a:lnTo>
                    <a:pt x="3387381" y="27639"/>
                  </a:lnTo>
                  <a:lnTo>
                    <a:pt x="3489959" y="27639"/>
                  </a:lnTo>
                  <a:lnTo>
                    <a:pt x="3489959" y="2160683"/>
                  </a:lnTo>
                  <a:close/>
                </a:path>
              </a:pathLst>
            </a:custGeom>
            <a:solidFill>
              <a:srgbClr val="000000">
                <a:alpha val="5100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67" name="Google Shape;267;p22"/>
            <p:cNvSpPr/>
            <p:nvPr/>
          </p:nvSpPr>
          <p:spPr>
            <a:xfrm>
              <a:off x="603426" y="3915257"/>
              <a:ext cx="3424554" cy="2142490"/>
            </a:xfrm>
            <a:custGeom>
              <a:rect b="b" l="l" r="r" t="t"/>
              <a:pathLst>
                <a:path extrusionOk="0" h="2142490" w="3424554">
                  <a:moveTo>
                    <a:pt x="3358537" y="2142398"/>
                  </a:moveTo>
                  <a:lnTo>
                    <a:pt x="65558" y="2142398"/>
                  </a:lnTo>
                  <a:lnTo>
                    <a:pt x="60995" y="2141949"/>
                  </a:lnTo>
                  <a:lnTo>
                    <a:pt x="23808" y="2125104"/>
                  </a:lnTo>
                  <a:lnTo>
                    <a:pt x="2247" y="2090439"/>
                  </a:lnTo>
                  <a:lnTo>
                    <a:pt x="0" y="2076840"/>
                  </a:lnTo>
                  <a:lnTo>
                    <a:pt x="0" y="2072233"/>
                  </a:lnTo>
                  <a:lnTo>
                    <a:pt x="0" y="65558"/>
                  </a:lnTo>
                  <a:lnTo>
                    <a:pt x="14384" y="27352"/>
                  </a:lnTo>
                  <a:lnTo>
                    <a:pt x="47570" y="3577"/>
                  </a:lnTo>
                  <a:lnTo>
                    <a:pt x="65558" y="0"/>
                  </a:lnTo>
                  <a:lnTo>
                    <a:pt x="3358537" y="0"/>
                  </a:lnTo>
                  <a:lnTo>
                    <a:pt x="3396742" y="14384"/>
                  </a:lnTo>
                  <a:lnTo>
                    <a:pt x="3420517" y="47570"/>
                  </a:lnTo>
                  <a:lnTo>
                    <a:pt x="3424096" y="65558"/>
                  </a:lnTo>
                  <a:lnTo>
                    <a:pt x="3424096" y="2076840"/>
                  </a:lnTo>
                  <a:lnTo>
                    <a:pt x="3409710" y="2115044"/>
                  </a:lnTo>
                  <a:lnTo>
                    <a:pt x="3376524" y="2138819"/>
                  </a:lnTo>
                  <a:lnTo>
                    <a:pt x="3363100" y="2141949"/>
                  </a:lnTo>
                  <a:lnTo>
                    <a:pt x="3358537" y="214239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68" name="Google Shape;268;p22"/>
            <p:cNvSpPr/>
            <p:nvPr/>
          </p:nvSpPr>
          <p:spPr>
            <a:xfrm>
              <a:off x="603426" y="3915257"/>
              <a:ext cx="3424554" cy="2142490"/>
            </a:xfrm>
            <a:custGeom>
              <a:rect b="b" l="l" r="r" t="t"/>
              <a:pathLst>
                <a:path extrusionOk="0" h="2142490" w="3424554">
                  <a:moveTo>
                    <a:pt x="0" y="2072233"/>
                  </a:moveTo>
                  <a:lnTo>
                    <a:pt x="0" y="70165"/>
                  </a:lnTo>
                  <a:lnTo>
                    <a:pt x="0" y="65558"/>
                  </a:lnTo>
                  <a:lnTo>
                    <a:pt x="449" y="60995"/>
                  </a:lnTo>
                  <a:lnTo>
                    <a:pt x="17293" y="23808"/>
                  </a:lnTo>
                  <a:lnTo>
                    <a:pt x="20551" y="20551"/>
                  </a:lnTo>
                  <a:lnTo>
                    <a:pt x="23808" y="17293"/>
                  </a:lnTo>
                  <a:lnTo>
                    <a:pt x="27353" y="14384"/>
                  </a:lnTo>
                  <a:lnTo>
                    <a:pt x="31183" y="11824"/>
                  </a:lnTo>
                  <a:lnTo>
                    <a:pt x="35014" y="9264"/>
                  </a:lnTo>
                  <a:lnTo>
                    <a:pt x="65558" y="0"/>
                  </a:lnTo>
                  <a:lnTo>
                    <a:pt x="70165" y="0"/>
                  </a:lnTo>
                  <a:lnTo>
                    <a:pt x="3353930" y="0"/>
                  </a:lnTo>
                  <a:lnTo>
                    <a:pt x="3358537" y="0"/>
                  </a:lnTo>
                  <a:lnTo>
                    <a:pt x="3363100" y="449"/>
                  </a:lnTo>
                  <a:lnTo>
                    <a:pt x="3392911" y="11824"/>
                  </a:lnTo>
                  <a:lnTo>
                    <a:pt x="3396742" y="14384"/>
                  </a:lnTo>
                  <a:lnTo>
                    <a:pt x="3400287" y="17293"/>
                  </a:lnTo>
                  <a:lnTo>
                    <a:pt x="3403544" y="20551"/>
                  </a:lnTo>
                  <a:lnTo>
                    <a:pt x="3406802" y="23808"/>
                  </a:lnTo>
                  <a:lnTo>
                    <a:pt x="3409710" y="27352"/>
                  </a:lnTo>
                  <a:lnTo>
                    <a:pt x="3412270" y="31183"/>
                  </a:lnTo>
                  <a:lnTo>
                    <a:pt x="3414830" y="35014"/>
                  </a:lnTo>
                  <a:lnTo>
                    <a:pt x="3422747" y="56476"/>
                  </a:lnTo>
                  <a:lnTo>
                    <a:pt x="3423646" y="60995"/>
                  </a:lnTo>
                  <a:lnTo>
                    <a:pt x="3424096" y="65558"/>
                  </a:lnTo>
                  <a:lnTo>
                    <a:pt x="3424096" y="70165"/>
                  </a:lnTo>
                  <a:lnTo>
                    <a:pt x="3424096" y="2072233"/>
                  </a:lnTo>
                  <a:lnTo>
                    <a:pt x="3424096" y="2076840"/>
                  </a:lnTo>
                  <a:lnTo>
                    <a:pt x="3423646" y="2081403"/>
                  </a:lnTo>
                  <a:lnTo>
                    <a:pt x="3422747" y="2085921"/>
                  </a:lnTo>
                  <a:lnTo>
                    <a:pt x="3421848" y="2090439"/>
                  </a:lnTo>
                  <a:lnTo>
                    <a:pt x="3400287" y="2125104"/>
                  </a:lnTo>
                  <a:lnTo>
                    <a:pt x="3363100" y="2141949"/>
                  </a:lnTo>
                  <a:lnTo>
                    <a:pt x="3353930" y="2142399"/>
                  </a:lnTo>
                  <a:lnTo>
                    <a:pt x="70165" y="2142399"/>
                  </a:lnTo>
                  <a:lnTo>
                    <a:pt x="31183" y="2130572"/>
                  </a:lnTo>
                  <a:lnTo>
                    <a:pt x="20551" y="2121847"/>
                  </a:lnTo>
                  <a:lnTo>
                    <a:pt x="17293" y="2118589"/>
                  </a:lnTo>
                  <a:lnTo>
                    <a:pt x="449" y="2081403"/>
                  </a:lnTo>
                  <a:lnTo>
                    <a:pt x="0" y="2076840"/>
                  </a:lnTo>
                  <a:lnTo>
                    <a:pt x="0" y="2072233"/>
                  </a:lnTo>
                  <a:close/>
                </a:path>
              </a:pathLst>
            </a:custGeom>
            <a:noFill/>
            <a:ln cap="flat" cmpd="sng" w="9525">
              <a:solidFill>
                <a:srgbClr val="E8EC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69" name="Google Shape;269;p22"/>
            <p:cNvSpPr/>
            <p:nvPr/>
          </p:nvSpPr>
          <p:spPr>
            <a:xfrm>
              <a:off x="832635" y="4144466"/>
              <a:ext cx="449580" cy="449579"/>
            </a:xfrm>
            <a:custGeom>
              <a:rect b="b" l="l" r="r" t="t"/>
              <a:pathLst>
                <a:path extrusionOk="0" h="449579" w="449580">
                  <a:moveTo>
                    <a:pt x="231884" y="449061"/>
                  </a:moveTo>
                  <a:lnTo>
                    <a:pt x="217177" y="449061"/>
                  </a:lnTo>
                  <a:lnTo>
                    <a:pt x="209841" y="448701"/>
                  </a:lnTo>
                  <a:lnTo>
                    <a:pt x="166389" y="441527"/>
                  </a:lnTo>
                  <a:lnTo>
                    <a:pt x="125172" y="426015"/>
                  </a:lnTo>
                  <a:lnTo>
                    <a:pt x="87774" y="402760"/>
                  </a:lnTo>
                  <a:lnTo>
                    <a:pt x="55631" y="372655"/>
                  </a:lnTo>
                  <a:lnTo>
                    <a:pt x="29978" y="336858"/>
                  </a:lnTo>
                  <a:lnTo>
                    <a:pt x="11802" y="296745"/>
                  </a:lnTo>
                  <a:lnTo>
                    <a:pt x="1801" y="253856"/>
                  </a:lnTo>
                  <a:lnTo>
                    <a:pt x="0" y="231884"/>
                  </a:lnTo>
                  <a:lnTo>
                    <a:pt x="0" y="217176"/>
                  </a:lnTo>
                  <a:lnTo>
                    <a:pt x="5748" y="173514"/>
                  </a:lnTo>
                  <a:lnTo>
                    <a:pt x="19905" y="131812"/>
                  </a:lnTo>
                  <a:lnTo>
                    <a:pt x="41925" y="93673"/>
                  </a:lnTo>
                  <a:lnTo>
                    <a:pt x="70963" y="60563"/>
                  </a:lnTo>
                  <a:lnTo>
                    <a:pt x="105902" y="33754"/>
                  </a:lnTo>
                  <a:lnTo>
                    <a:pt x="145400" y="14276"/>
                  </a:lnTo>
                  <a:lnTo>
                    <a:pt x="187939" y="2879"/>
                  </a:lnTo>
                  <a:lnTo>
                    <a:pt x="217177" y="0"/>
                  </a:lnTo>
                  <a:lnTo>
                    <a:pt x="231884" y="0"/>
                  </a:lnTo>
                  <a:lnTo>
                    <a:pt x="275546" y="5748"/>
                  </a:lnTo>
                  <a:lnTo>
                    <a:pt x="317248" y="19905"/>
                  </a:lnTo>
                  <a:lnTo>
                    <a:pt x="355387" y="41925"/>
                  </a:lnTo>
                  <a:lnTo>
                    <a:pt x="388497" y="70962"/>
                  </a:lnTo>
                  <a:lnTo>
                    <a:pt x="415306" y="105902"/>
                  </a:lnTo>
                  <a:lnTo>
                    <a:pt x="434784" y="145400"/>
                  </a:lnTo>
                  <a:lnTo>
                    <a:pt x="446181" y="187939"/>
                  </a:lnTo>
                  <a:lnTo>
                    <a:pt x="449061" y="224530"/>
                  </a:lnTo>
                  <a:lnTo>
                    <a:pt x="449061" y="231884"/>
                  </a:lnTo>
                  <a:lnTo>
                    <a:pt x="443312" y="275546"/>
                  </a:lnTo>
                  <a:lnTo>
                    <a:pt x="429156" y="317248"/>
                  </a:lnTo>
                  <a:lnTo>
                    <a:pt x="407135" y="355387"/>
                  </a:lnTo>
                  <a:lnTo>
                    <a:pt x="378098" y="388497"/>
                  </a:lnTo>
                  <a:lnTo>
                    <a:pt x="343159" y="415306"/>
                  </a:lnTo>
                  <a:lnTo>
                    <a:pt x="303661" y="434784"/>
                  </a:lnTo>
                  <a:lnTo>
                    <a:pt x="261122" y="446181"/>
                  </a:lnTo>
                  <a:lnTo>
                    <a:pt x="231884" y="449061"/>
                  </a:lnTo>
                  <a:close/>
                </a:path>
              </a:pathLst>
            </a:custGeom>
            <a:solidFill>
              <a:srgbClr val="A6D9F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270" name="Google Shape;270;p22"/>
          <p:cNvSpPr txBox="1"/>
          <p:nvPr/>
        </p:nvSpPr>
        <p:spPr>
          <a:xfrm>
            <a:off x="1418684" y="4234676"/>
            <a:ext cx="19830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Монетизация данных</a:t>
            </a:r>
            <a:endParaRPr sz="145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1" name="Google Shape;271;p22"/>
          <p:cNvSpPr/>
          <p:nvPr/>
        </p:nvSpPr>
        <p:spPr>
          <a:xfrm>
            <a:off x="870051" y="4818062"/>
            <a:ext cx="46990" cy="495935"/>
          </a:xfrm>
          <a:custGeom>
            <a:rect b="b" l="l" r="r" t="t"/>
            <a:pathLst>
              <a:path extrusionOk="0" h="495935" w="46990">
                <a:moveTo>
                  <a:pt x="46774" y="469353"/>
                </a:moveTo>
                <a:lnTo>
                  <a:pt x="26492" y="449059"/>
                </a:lnTo>
                <a:lnTo>
                  <a:pt x="20281" y="449059"/>
                </a:lnTo>
                <a:lnTo>
                  <a:pt x="0" y="469353"/>
                </a:lnTo>
                <a:lnTo>
                  <a:pt x="0" y="475551"/>
                </a:lnTo>
                <a:lnTo>
                  <a:pt x="20281" y="495846"/>
                </a:lnTo>
                <a:lnTo>
                  <a:pt x="26492" y="495846"/>
                </a:lnTo>
                <a:lnTo>
                  <a:pt x="46774" y="475551"/>
                </a:lnTo>
                <a:lnTo>
                  <a:pt x="46774" y="472452"/>
                </a:lnTo>
                <a:lnTo>
                  <a:pt x="46774" y="469353"/>
                </a:lnTo>
                <a:close/>
              </a:path>
              <a:path extrusionOk="0" h="495935" w="46990">
                <a:moveTo>
                  <a:pt x="46774" y="20294"/>
                </a:moveTo>
                <a:lnTo>
                  <a:pt x="26492" y="0"/>
                </a:lnTo>
                <a:lnTo>
                  <a:pt x="20281" y="0"/>
                </a:lnTo>
                <a:lnTo>
                  <a:pt x="0" y="20294"/>
                </a:lnTo>
                <a:lnTo>
                  <a:pt x="0" y="26492"/>
                </a:lnTo>
                <a:lnTo>
                  <a:pt x="20281" y="46774"/>
                </a:lnTo>
                <a:lnTo>
                  <a:pt x="26492" y="46774"/>
                </a:lnTo>
                <a:lnTo>
                  <a:pt x="46774" y="26492"/>
                </a:lnTo>
                <a:lnTo>
                  <a:pt x="46774" y="23393"/>
                </a:lnTo>
                <a:lnTo>
                  <a:pt x="46774" y="20294"/>
                </a:lnTo>
                <a:close/>
              </a:path>
            </a:pathLst>
          </a:custGeom>
          <a:solidFill>
            <a:srgbClr val="37405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2" name="Google Shape;272;p22"/>
          <p:cNvSpPr txBox="1"/>
          <p:nvPr/>
        </p:nvSpPr>
        <p:spPr>
          <a:xfrm>
            <a:off x="857357" y="4709933"/>
            <a:ext cx="28752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186690" lvl="0" marL="12700" marR="285115" rtl="0" algn="l">
              <a:lnSpc>
                <a:spcPct val="12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Потенциал продажи агрегированной аналитики регуляторам и партнерам.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199390" rtl="0" algn="l">
              <a:lnSpc>
                <a:spcPct val="100000"/>
              </a:lnSpc>
              <a:spcBef>
                <a:spcPts val="865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Персонализированные услуги для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12700" marR="5080" rtl="0" algn="l">
              <a:lnSpc>
                <a:spcPct val="12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пассажиров «низкого риска», повышающие лояльность.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273" name="Google Shape;273;p22"/>
          <p:cNvGrpSpPr/>
          <p:nvPr/>
        </p:nvGrpSpPr>
        <p:grpSpPr>
          <a:xfrm>
            <a:off x="4230623" y="3892296"/>
            <a:ext cx="3477895" cy="2207260"/>
            <a:chOff x="4230623" y="3892296"/>
            <a:chExt cx="3477895" cy="2207260"/>
          </a:xfrm>
        </p:grpSpPr>
        <p:sp>
          <p:nvSpPr>
            <p:cNvPr id="274" name="Google Shape;274;p22"/>
            <p:cNvSpPr/>
            <p:nvPr/>
          </p:nvSpPr>
          <p:spPr>
            <a:xfrm>
              <a:off x="4230623" y="3892296"/>
              <a:ext cx="3477895" cy="2207260"/>
            </a:xfrm>
            <a:custGeom>
              <a:rect b="b" l="l" r="r" t="t"/>
              <a:pathLst>
                <a:path extrusionOk="0" h="2207260" w="3477895">
                  <a:moveTo>
                    <a:pt x="3477767" y="2206751"/>
                  </a:moveTo>
                  <a:lnTo>
                    <a:pt x="0" y="2206751"/>
                  </a:lnTo>
                  <a:lnTo>
                    <a:pt x="0" y="0"/>
                  </a:lnTo>
                  <a:lnTo>
                    <a:pt x="3477767" y="0"/>
                  </a:lnTo>
                  <a:lnTo>
                    <a:pt x="3477767" y="27639"/>
                  </a:lnTo>
                  <a:lnTo>
                    <a:pt x="100951" y="27639"/>
                  </a:lnTo>
                  <a:lnTo>
                    <a:pt x="94499" y="27951"/>
                  </a:lnTo>
                  <a:lnTo>
                    <a:pt x="54644" y="46820"/>
                  </a:lnTo>
                  <a:lnTo>
                    <a:pt x="35774" y="86676"/>
                  </a:lnTo>
                  <a:lnTo>
                    <a:pt x="35463" y="93127"/>
                  </a:lnTo>
                  <a:lnTo>
                    <a:pt x="35463" y="2095195"/>
                  </a:lnTo>
                  <a:lnTo>
                    <a:pt x="50302" y="2136719"/>
                  </a:lnTo>
                  <a:lnTo>
                    <a:pt x="88172" y="2159436"/>
                  </a:lnTo>
                  <a:lnTo>
                    <a:pt x="100951" y="2160683"/>
                  </a:lnTo>
                  <a:lnTo>
                    <a:pt x="3477767" y="2160683"/>
                  </a:lnTo>
                  <a:lnTo>
                    <a:pt x="3477767" y="2206751"/>
                  </a:lnTo>
                  <a:close/>
                </a:path>
                <a:path extrusionOk="0" h="2207260" w="3477895">
                  <a:moveTo>
                    <a:pt x="3477767" y="2160683"/>
                  </a:moveTo>
                  <a:lnTo>
                    <a:pt x="3375360" y="2160683"/>
                  </a:lnTo>
                  <a:lnTo>
                    <a:pt x="3381811" y="2160371"/>
                  </a:lnTo>
                  <a:lnTo>
                    <a:pt x="3388138" y="2159436"/>
                  </a:lnTo>
                  <a:lnTo>
                    <a:pt x="3426009" y="2136719"/>
                  </a:lnTo>
                  <a:lnTo>
                    <a:pt x="3440849" y="2095195"/>
                  </a:lnTo>
                  <a:lnTo>
                    <a:pt x="3440849" y="93127"/>
                  </a:lnTo>
                  <a:lnTo>
                    <a:pt x="3426008" y="51601"/>
                  </a:lnTo>
                  <a:lnTo>
                    <a:pt x="3388138" y="28885"/>
                  </a:lnTo>
                  <a:lnTo>
                    <a:pt x="3375360" y="27639"/>
                  </a:lnTo>
                  <a:lnTo>
                    <a:pt x="3477767" y="27639"/>
                  </a:lnTo>
                  <a:lnTo>
                    <a:pt x="3477767" y="2160683"/>
                  </a:lnTo>
                  <a:close/>
                </a:path>
              </a:pathLst>
            </a:custGeom>
            <a:solidFill>
              <a:srgbClr val="000000">
                <a:alpha val="5100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75" name="Google Shape;275;p22"/>
            <p:cNvSpPr/>
            <p:nvPr/>
          </p:nvSpPr>
          <p:spPr>
            <a:xfrm>
              <a:off x="4261409" y="3915257"/>
              <a:ext cx="3415029" cy="2142490"/>
            </a:xfrm>
            <a:custGeom>
              <a:rect b="b" l="l" r="r" t="t"/>
              <a:pathLst>
                <a:path extrusionOk="0" h="2142490" w="3415029">
                  <a:moveTo>
                    <a:pt x="3349182" y="2142398"/>
                  </a:moveTo>
                  <a:lnTo>
                    <a:pt x="65559" y="2142398"/>
                  </a:lnTo>
                  <a:lnTo>
                    <a:pt x="60996" y="2141949"/>
                  </a:lnTo>
                  <a:lnTo>
                    <a:pt x="23808" y="2125104"/>
                  </a:lnTo>
                  <a:lnTo>
                    <a:pt x="2246" y="2090439"/>
                  </a:lnTo>
                  <a:lnTo>
                    <a:pt x="0" y="2076840"/>
                  </a:lnTo>
                  <a:lnTo>
                    <a:pt x="0" y="2072233"/>
                  </a:lnTo>
                  <a:lnTo>
                    <a:pt x="0" y="65558"/>
                  </a:lnTo>
                  <a:lnTo>
                    <a:pt x="14384" y="27352"/>
                  </a:lnTo>
                  <a:lnTo>
                    <a:pt x="47570" y="3577"/>
                  </a:lnTo>
                  <a:lnTo>
                    <a:pt x="65559" y="0"/>
                  </a:lnTo>
                  <a:lnTo>
                    <a:pt x="3349182" y="0"/>
                  </a:lnTo>
                  <a:lnTo>
                    <a:pt x="3387387" y="14384"/>
                  </a:lnTo>
                  <a:lnTo>
                    <a:pt x="3411162" y="47570"/>
                  </a:lnTo>
                  <a:lnTo>
                    <a:pt x="3414741" y="65558"/>
                  </a:lnTo>
                  <a:lnTo>
                    <a:pt x="3414741" y="2076840"/>
                  </a:lnTo>
                  <a:lnTo>
                    <a:pt x="3400356" y="2115044"/>
                  </a:lnTo>
                  <a:lnTo>
                    <a:pt x="3367169" y="2138819"/>
                  </a:lnTo>
                  <a:lnTo>
                    <a:pt x="3353745" y="2141949"/>
                  </a:lnTo>
                  <a:lnTo>
                    <a:pt x="3349182" y="214239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76" name="Google Shape;276;p22"/>
            <p:cNvSpPr/>
            <p:nvPr/>
          </p:nvSpPr>
          <p:spPr>
            <a:xfrm>
              <a:off x="4261409" y="3915257"/>
              <a:ext cx="3415029" cy="2142490"/>
            </a:xfrm>
            <a:custGeom>
              <a:rect b="b" l="l" r="r" t="t"/>
              <a:pathLst>
                <a:path extrusionOk="0" h="2142490" w="3415029">
                  <a:moveTo>
                    <a:pt x="0" y="2072233"/>
                  </a:moveTo>
                  <a:lnTo>
                    <a:pt x="0" y="70165"/>
                  </a:lnTo>
                  <a:lnTo>
                    <a:pt x="0" y="65558"/>
                  </a:lnTo>
                  <a:lnTo>
                    <a:pt x="449" y="60995"/>
                  </a:lnTo>
                  <a:lnTo>
                    <a:pt x="17293" y="23808"/>
                  </a:lnTo>
                  <a:lnTo>
                    <a:pt x="20551" y="20551"/>
                  </a:lnTo>
                  <a:lnTo>
                    <a:pt x="23808" y="17293"/>
                  </a:lnTo>
                  <a:lnTo>
                    <a:pt x="27352" y="14384"/>
                  </a:lnTo>
                  <a:lnTo>
                    <a:pt x="31183" y="11824"/>
                  </a:lnTo>
                  <a:lnTo>
                    <a:pt x="35014" y="9264"/>
                  </a:lnTo>
                  <a:lnTo>
                    <a:pt x="65559" y="0"/>
                  </a:lnTo>
                  <a:lnTo>
                    <a:pt x="70166" y="0"/>
                  </a:lnTo>
                  <a:lnTo>
                    <a:pt x="3344575" y="0"/>
                  </a:lnTo>
                  <a:lnTo>
                    <a:pt x="3349182" y="0"/>
                  </a:lnTo>
                  <a:lnTo>
                    <a:pt x="3353745" y="449"/>
                  </a:lnTo>
                  <a:lnTo>
                    <a:pt x="3358263" y="1347"/>
                  </a:lnTo>
                  <a:lnTo>
                    <a:pt x="3362782" y="2246"/>
                  </a:lnTo>
                  <a:lnTo>
                    <a:pt x="3367169" y="3577"/>
                  </a:lnTo>
                  <a:lnTo>
                    <a:pt x="3371425" y="5340"/>
                  </a:lnTo>
                  <a:lnTo>
                    <a:pt x="3375682" y="7103"/>
                  </a:lnTo>
                  <a:lnTo>
                    <a:pt x="3402915" y="31183"/>
                  </a:lnTo>
                  <a:lnTo>
                    <a:pt x="3405474" y="35014"/>
                  </a:lnTo>
                  <a:lnTo>
                    <a:pt x="3407636" y="39057"/>
                  </a:lnTo>
                  <a:lnTo>
                    <a:pt x="3409399" y="43314"/>
                  </a:lnTo>
                  <a:lnTo>
                    <a:pt x="3411162" y="47570"/>
                  </a:lnTo>
                  <a:lnTo>
                    <a:pt x="3412493" y="51958"/>
                  </a:lnTo>
                  <a:lnTo>
                    <a:pt x="3413392" y="56476"/>
                  </a:lnTo>
                  <a:lnTo>
                    <a:pt x="3414291" y="60995"/>
                  </a:lnTo>
                  <a:lnTo>
                    <a:pt x="3414741" y="65558"/>
                  </a:lnTo>
                  <a:lnTo>
                    <a:pt x="3414741" y="70165"/>
                  </a:lnTo>
                  <a:lnTo>
                    <a:pt x="3414741" y="2072233"/>
                  </a:lnTo>
                  <a:lnTo>
                    <a:pt x="3414741" y="2076840"/>
                  </a:lnTo>
                  <a:lnTo>
                    <a:pt x="3414291" y="2081403"/>
                  </a:lnTo>
                  <a:lnTo>
                    <a:pt x="3413392" y="2085921"/>
                  </a:lnTo>
                  <a:lnTo>
                    <a:pt x="3412493" y="2090439"/>
                  </a:lnTo>
                  <a:lnTo>
                    <a:pt x="3411162" y="2094827"/>
                  </a:lnTo>
                  <a:lnTo>
                    <a:pt x="3409399" y="2099083"/>
                  </a:lnTo>
                  <a:lnTo>
                    <a:pt x="3407636" y="2103339"/>
                  </a:lnTo>
                  <a:lnTo>
                    <a:pt x="3405474" y="2107383"/>
                  </a:lnTo>
                  <a:lnTo>
                    <a:pt x="3402915" y="2111213"/>
                  </a:lnTo>
                  <a:lnTo>
                    <a:pt x="3400356" y="2115044"/>
                  </a:lnTo>
                  <a:lnTo>
                    <a:pt x="3367169" y="2138819"/>
                  </a:lnTo>
                  <a:lnTo>
                    <a:pt x="3358263" y="2141049"/>
                  </a:lnTo>
                  <a:lnTo>
                    <a:pt x="3353745" y="2141949"/>
                  </a:lnTo>
                  <a:lnTo>
                    <a:pt x="3349182" y="2142398"/>
                  </a:lnTo>
                  <a:lnTo>
                    <a:pt x="3344575" y="2142399"/>
                  </a:lnTo>
                  <a:lnTo>
                    <a:pt x="70166" y="2142399"/>
                  </a:lnTo>
                  <a:lnTo>
                    <a:pt x="31183" y="2130572"/>
                  </a:lnTo>
                  <a:lnTo>
                    <a:pt x="20551" y="2121847"/>
                  </a:lnTo>
                  <a:lnTo>
                    <a:pt x="17293" y="2118589"/>
                  </a:lnTo>
                  <a:lnTo>
                    <a:pt x="14384" y="2115044"/>
                  </a:lnTo>
                  <a:lnTo>
                    <a:pt x="11825" y="2111213"/>
                  </a:lnTo>
                  <a:lnTo>
                    <a:pt x="9265" y="2107383"/>
                  </a:lnTo>
                  <a:lnTo>
                    <a:pt x="1348" y="2085921"/>
                  </a:lnTo>
                  <a:lnTo>
                    <a:pt x="449" y="2081403"/>
                  </a:lnTo>
                  <a:lnTo>
                    <a:pt x="0" y="2076840"/>
                  </a:lnTo>
                  <a:lnTo>
                    <a:pt x="0" y="2072233"/>
                  </a:lnTo>
                  <a:close/>
                </a:path>
              </a:pathLst>
            </a:custGeom>
            <a:noFill/>
            <a:ln cap="flat" cmpd="sng" w="9525">
              <a:solidFill>
                <a:srgbClr val="E8EC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77" name="Google Shape;277;p22"/>
            <p:cNvSpPr/>
            <p:nvPr/>
          </p:nvSpPr>
          <p:spPr>
            <a:xfrm>
              <a:off x="4490618" y="4181888"/>
              <a:ext cx="449579" cy="449579"/>
            </a:xfrm>
            <a:custGeom>
              <a:rect b="b" l="l" r="r" t="t"/>
              <a:pathLst>
                <a:path extrusionOk="0" h="449579" w="449579">
                  <a:moveTo>
                    <a:pt x="231884" y="449061"/>
                  </a:moveTo>
                  <a:lnTo>
                    <a:pt x="217177" y="449061"/>
                  </a:lnTo>
                  <a:lnTo>
                    <a:pt x="209841" y="448701"/>
                  </a:lnTo>
                  <a:lnTo>
                    <a:pt x="166389" y="441527"/>
                  </a:lnTo>
                  <a:lnTo>
                    <a:pt x="125172" y="426015"/>
                  </a:lnTo>
                  <a:lnTo>
                    <a:pt x="87774" y="402760"/>
                  </a:lnTo>
                  <a:lnTo>
                    <a:pt x="55631" y="372655"/>
                  </a:lnTo>
                  <a:lnTo>
                    <a:pt x="29978" y="336858"/>
                  </a:lnTo>
                  <a:lnTo>
                    <a:pt x="11802" y="296745"/>
                  </a:lnTo>
                  <a:lnTo>
                    <a:pt x="1801" y="253856"/>
                  </a:lnTo>
                  <a:lnTo>
                    <a:pt x="0" y="231884"/>
                  </a:lnTo>
                  <a:lnTo>
                    <a:pt x="0" y="217177"/>
                  </a:lnTo>
                  <a:lnTo>
                    <a:pt x="5748" y="173514"/>
                  </a:lnTo>
                  <a:lnTo>
                    <a:pt x="19905" y="131812"/>
                  </a:lnTo>
                  <a:lnTo>
                    <a:pt x="41926" y="93673"/>
                  </a:lnTo>
                  <a:lnTo>
                    <a:pt x="70963" y="60563"/>
                  </a:lnTo>
                  <a:lnTo>
                    <a:pt x="105902" y="33754"/>
                  </a:lnTo>
                  <a:lnTo>
                    <a:pt x="145400" y="14277"/>
                  </a:lnTo>
                  <a:lnTo>
                    <a:pt x="187939" y="2879"/>
                  </a:lnTo>
                  <a:lnTo>
                    <a:pt x="217177" y="0"/>
                  </a:lnTo>
                  <a:lnTo>
                    <a:pt x="231884" y="0"/>
                  </a:lnTo>
                  <a:lnTo>
                    <a:pt x="275547" y="5748"/>
                  </a:lnTo>
                  <a:lnTo>
                    <a:pt x="317249" y="19905"/>
                  </a:lnTo>
                  <a:lnTo>
                    <a:pt x="355388" y="41925"/>
                  </a:lnTo>
                  <a:lnTo>
                    <a:pt x="388498" y="70963"/>
                  </a:lnTo>
                  <a:lnTo>
                    <a:pt x="415307" y="105902"/>
                  </a:lnTo>
                  <a:lnTo>
                    <a:pt x="434784" y="145400"/>
                  </a:lnTo>
                  <a:lnTo>
                    <a:pt x="446182" y="187939"/>
                  </a:lnTo>
                  <a:lnTo>
                    <a:pt x="449061" y="217177"/>
                  </a:lnTo>
                  <a:lnTo>
                    <a:pt x="449061" y="224530"/>
                  </a:lnTo>
                  <a:lnTo>
                    <a:pt x="449061" y="231884"/>
                  </a:lnTo>
                  <a:lnTo>
                    <a:pt x="443312" y="275546"/>
                  </a:lnTo>
                  <a:lnTo>
                    <a:pt x="429156" y="317248"/>
                  </a:lnTo>
                  <a:lnTo>
                    <a:pt x="407135" y="355387"/>
                  </a:lnTo>
                  <a:lnTo>
                    <a:pt x="378098" y="388497"/>
                  </a:lnTo>
                  <a:lnTo>
                    <a:pt x="343159" y="415306"/>
                  </a:lnTo>
                  <a:lnTo>
                    <a:pt x="303661" y="434783"/>
                  </a:lnTo>
                  <a:lnTo>
                    <a:pt x="261122" y="446181"/>
                  </a:lnTo>
                  <a:lnTo>
                    <a:pt x="239220" y="448701"/>
                  </a:lnTo>
                  <a:lnTo>
                    <a:pt x="231884" y="449061"/>
                  </a:lnTo>
                  <a:close/>
                </a:path>
              </a:pathLst>
            </a:custGeom>
            <a:solidFill>
              <a:srgbClr val="A6D9F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278" name="Google Shape;278;p22"/>
          <p:cNvSpPr txBox="1"/>
          <p:nvPr/>
        </p:nvSpPr>
        <p:spPr>
          <a:xfrm>
            <a:off x="4586967" y="4253387"/>
            <a:ext cx="250200" cy="2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5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9" name="Google Shape;279;p22"/>
          <p:cNvSpPr txBox="1"/>
          <p:nvPr/>
        </p:nvSpPr>
        <p:spPr>
          <a:xfrm>
            <a:off x="5073451" y="4103700"/>
            <a:ext cx="13875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5080" rtl="0" algn="l">
              <a:lnSpc>
                <a:spcPct val="118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Конкурентные преимущества</a:t>
            </a:r>
            <a:endParaRPr sz="145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80" name="Google Shape;280;p22"/>
          <p:cNvSpPr/>
          <p:nvPr/>
        </p:nvSpPr>
        <p:spPr>
          <a:xfrm>
            <a:off x="4528032" y="4892903"/>
            <a:ext cx="46989" cy="495935"/>
          </a:xfrm>
          <a:custGeom>
            <a:rect b="b" l="l" r="r" t="t"/>
            <a:pathLst>
              <a:path extrusionOk="0" h="495935" w="46989">
                <a:moveTo>
                  <a:pt x="46774" y="469353"/>
                </a:moveTo>
                <a:lnTo>
                  <a:pt x="26492" y="449072"/>
                </a:lnTo>
                <a:lnTo>
                  <a:pt x="20281" y="449072"/>
                </a:lnTo>
                <a:lnTo>
                  <a:pt x="0" y="469353"/>
                </a:lnTo>
                <a:lnTo>
                  <a:pt x="0" y="475551"/>
                </a:lnTo>
                <a:lnTo>
                  <a:pt x="20281" y="495846"/>
                </a:lnTo>
                <a:lnTo>
                  <a:pt x="26492" y="495846"/>
                </a:lnTo>
                <a:lnTo>
                  <a:pt x="46774" y="475551"/>
                </a:lnTo>
                <a:lnTo>
                  <a:pt x="46774" y="472452"/>
                </a:lnTo>
                <a:lnTo>
                  <a:pt x="46774" y="469353"/>
                </a:lnTo>
                <a:close/>
              </a:path>
              <a:path extrusionOk="0" h="495935" w="46989">
                <a:moveTo>
                  <a:pt x="46774" y="20294"/>
                </a:moveTo>
                <a:lnTo>
                  <a:pt x="26492" y="0"/>
                </a:lnTo>
                <a:lnTo>
                  <a:pt x="20281" y="0"/>
                </a:lnTo>
                <a:lnTo>
                  <a:pt x="0" y="20294"/>
                </a:lnTo>
                <a:lnTo>
                  <a:pt x="0" y="26492"/>
                </a:lnTo>
                <a:lnTo>
                  <a:pt x="20281" y="46786"/>
                </a:lnTo>
                <a:lnTo>
                  <a:pt x="26492" y="46786"/>
                </a:lnTo>
                <a:lnTo>
                  <a:pt x="46774" y="26492"/>
                </a:lnTo>
                <a:lnTo>
                  <a:pt x="46774" y="23393"/>
                </a:lnTo>
                <a:lnTo>
                  <a:pt x="46774" y="20294"/>
                </a:lnTo>
                <a:close/>
              </a:path>
            </a:pathLst>
          </a:custGeom>
          <a:solidFill>
            <a:srgbClr val="37405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1" name="Google Shape;281;p22"/>
          <p:cNvSpPr txBox="1"/>
          <p:nvPr/>
        </p:nvSpPr>
        <p:spPr>
          <a:xfrm>
            <a:off x="4512124" y="4784776"/>
            <a:ext cx="28968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6350">
            <a:spAutoFit/>
          </a:bodyPr>
          <a:lstStyle/>
          <a:p>
            <a:pPr indent="0" lvl="0" marL="19939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Yoyoflot — первая авиакомпания в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275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регионе с AI-driven системой безопасности.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186690" lvl="0" marL="12700" marR="137160" rtl="0" algn="l">
              <a:lnSpc>
                <a:spcPct val="122800"/>
              </a:lnSpc>
              <a:spcBef>
                <a:spcPts val="59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74050"/>
                </a:solidFill>
                <a:latin typeface="Poppins"/>
                <a:ea typeface="Poppins"/>
                <a:cs typeface="Poppins"/>
                <a:sym typeface="Poppins"/>
              </a:rPr>
              <a:t>Привлечение до +15% трафика бизнес-путешественников, ценящих время и безопасность.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82" name="Google Shape;282;p22"/>
          <p:cNvSpPr/>
          <p:nvPr/>
        </p:nvSpPr>
        <p:spPr>
          <a:xfrm>
            <a:off x="598749" y="6286865"/>
            <a:ext cx="7082155" cy="449579"/>
          </a:xfrm>
          <a:custGeom>
            <a:rect b="b" l="l" r="r" t="t"/>
            <a:pathLst>
              <a:path extrusionOk="0" h="449579" w="7082155">
                <a:moveTo>
                  <a:pt x="7082079" y="449061"/>
                </a:moveTo>
                <a:lnTo>
                  <a:pt x="0" y="449061"/>
                </a:lnTo>
                <a:lnTo>
                  <a:pt x="0" y="69929"/>
                </a:lnTo>
                <a:lnTo>
                  <a:pt x="15343" y="29176"/>
                </a:lnTo>
                <a:lnTo>
                  <a:pt x="50742" y="3816"/>
                </a:lnTo>
                <a:lnTo>
                  <a:pt x="69929" y="0"/>
                </a:lnTo>
                <a:lnTo>
                  <a:pt x="7012150" y="0"/>
                </a:lnTo>
                <a:lnTo>
                  <a:pt x="7052902" y="15343"/>
                </a:lnTo>
                <a:lnTo>
                  <a:pt x="7078261" y="50741"/>
                </a:lnTo>
                <a:lnTo>
                  <a:pt x="7082079" y="449061"/>
                </a:lnTo>
                <a:close/>
              </a:path>
            </a:pathLst>
          </a:custGeom>
          <a:solidFill>
            <a:srgbClr val="E8ECE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3" name="Google Shape;283;p22"/>
          <p:cNvSpPr txBox="1"/>
          <p:nvPr/>
        </p:nvSpPr>
        <p:spPr>
          <a:xfrm>
            <a:off x="732486" y="6236255"/>
            <a:ext cx="6347400" cy="5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500">
            <a:spAutoFit/>
          </a:bodyPr>
          <a:lstStyle/>
          <a:p>
            <a:pPr indent="0" lvl="0" marL="299720" rtl="0" algn="l">
              <a:lnSpc>
                <a:spcPct val="1107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Вывод: </a:t>
            </a:r>
            <a:r>
              <a:rPr lang="en-US" sz="115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Эффекты от внедрения системы конвертируются в прямой рост выручки,</a:t>
            </a:r>
            <a:endParaRPr sz="1150">
              <a:latin typeface="Verdana"/>
              <a:ea typeface="Verdana"/>
              <a:cs typeface="Verdana"/>
              <a:sym typeface="Verdana"/>
            </a:endParaRPr>
          </a:p>
          <a:p>
            <a:pPr indent="0" lvl="0" marL="38100" rtl="0" algn="l">
              <a:lnSpc>
                <a:spcPct val="7523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-25000" lang="en-US" sz="2625">
                <a:solidFill>
                  <a:srgbClr val="0966C2"/>
                </a:solidFill>
                <a:latin typeface="Poppins"/>
                <a:ea typeface="Poppins"/>
                <a:cs typeface="Poppins"/>
                <a:sym typeface="Poppins"/>
              </a:rPr>
              <a:t> </a:t>
            </a:r>
            <a:r>
              <a:rPr lang="en-US" sz="115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снижение потенциальных убытков и стабилизацию операционных SLA.</a:t>
            </a:r>
            <a:endParaRPr sz="1150"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284" name="Google Shape;284;p22"/>
          <p:cNvGrpSpPr/>
          <p:nvPr/>
        </p:nvGrpSpPr>
        <p:grpSpPr>
          <a:xfrm>
            <a:off x="7980203" y="3302475"/>
            <a:ext cx="3396615" cy="3434079"/>
            <a:chOff x="7980203" y="3302475"/>
            <a:chExt cx="3396615" cy="3434079"/>
          </a:xfrm>
        </p:grpSpPr>
        <p:sp>
          <p:nvSpPr>
            <p:cNvPr id="285" name="Google Shape;285;p22"/>
            <p:cNvSpPr/>
            <p:nvPr/>
          </p:nvSpPr>
          <p:spPr>
            <a:xfrm>
              <a:off x="7980203" y="3302475"/>
              <a:ext cx="3396615" cy="3434079"/>
            </a:xfrm>
            <a:custGeom>
              <a:rect b="b" l="l" r="r" t="t"/>
              <a:pathLst>
                <a:path extrusionOk="0" h="3434079" w="3396615">
                  <a:moveTo>
                    <a:pt x="3396030" y="3433452"/>
                  </a:moveTo>
                  <a:lnTo>
                    <a:pt x="0" y="3433452"/>
                  </a:lnTo>
                  <a:lnTo>
                    <a:pt x="0" y="69929"/>
                  </a:lnTo>
                  <a:lnTo>
                    <a:pt x="15343" y="29176"/>
                  </a:lnTo>
                  <a:lnTo>
                    <a:pt x="50741" y="3816"/>
                  </a:lnTo>
                  <a:lnTo>
                    <a:pt x="69928" y="0"/>
                  </a:lnTo>
                  <a:lnTo>
                    <a:pt x="3326100" y="0"/>
                  </a:lnTo>
                  <a:lnTo>
                    <a:pt x="3366851" y="15343"/>
                  </a:lnTo>
                  <a:lnTo>
                    <a:pt x="3392211" y="50742"/>
                  </a:lnTo>
                  <a:lnTo>
                    <a:pt x="3396030" y="3433452"/>
                  </a:lnTo>
                  <a:close/>
                </a:path>
              </a:pathLst>
            </a:custGeom>
            <a:solidFill>
              <a:srgbClr val="E8ECE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  <p:pic>
          <p:nvPicPr>
            <p:cNvPr id="286" name="Google Shape;286;p2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207803" y="3705222"/>
              <a:ext cx="126999" cy="1714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7" name="Google Shape;287;p22"/>
            <p:cNvSpPr/>
            <p:nvPr/>
          </p:nvSpPr>
          <p:spPr>
            <a:xfrm>
              <a:off x="8204734" y="4443843"/>
              <a:ext cx="2947034" cy="1974214"/>
            </a:xfrm>
            <a:custGeom>
              <a:rect b="b" l="l" r="r" t="t"/>
              <a:pathLst>
                <a:path extrusionOk="0" h="1974214" w="2947034">
                  <a:moveTo>
                    <a:pt x="2946958" y="1964651"/>
                  </a:moveTo>
                  <a:lnTo>
                    <a:pt x="0" y="1964651"/>
                  </a:lnTo>
                  <a:lnTo>
                    <a:pt x="0" y="1973999"/>
                  </a:lnTo>
                  <a:lnTo>
                    <a:pt x="2946958" y="1973999"/>
                  </a:lnTo>
                  <a:lnTo>
                    <a:pt x="2946958" y="1964651"/>
                  </a:lnTo>
                  <a:close/>
                </a:path>
                <a:path extrusionOk="0" h="1974214" w="2947034">
                  <a:moveTo>
                    <a:pt x="2946958" y="1637207"/>
                  </a:moveTo>
                  <a:lnTo>
                    <a:pt x="0" y="1637207"/>
                  </a:lnTo>
                  <a:lnTo>
                    <a:pt x="0" y="1646567"/>
                  </a:lnTo>
                  <a:lnTo>
                    <a:pt x="2946958" y="1646567"/>
                  </a:lnTo>
                  <a:lnTo>
                    <a:pt x="2946958" y="1637207"/>
                  </a:lnTo>
                  <a:close/>
                </a:path>
                <a:path extrusionOk="0" h="1974214" w="2947034">
                  <a:moveTo>
                    <a:pt x="2946958" y="1309763"/>
                  </a:moveTo>
                  <a:lnTo>
                    <a:pt x="0" y="1309763"/>
                  </a:lnTo>
                  <a:lnTo>
                    <a:pt x="0" y="1319123"/>
                  </a:lnTo>
                  <a:lnTo>
                    <a:pt x="2946958" y="1319123"/>
                  </a:lnTo>
                  <a:lnTo>
                    <a:pt x="2946958" y="1309763"/>
                  </a:lnTo>
                  <a:close/>
                </a:path>
                <a:path extrusionOk="0" h="1974214" w="2947034">
                  <a:moveTo>
                    <a:pt x="2946958" y="982319"/>
                  </a:moveTo>
                  <a:lnTo>
                    <a:pt x="0" y="982319"/>
                  </a:lnTo>
                  <a:lnTo>
                    <a:pt x="0" y="991679"/>
                  </a:lnTo>
                  <a:lnTo>
                    <a:pt x="2946958" y="991679"/>
                  </a:lnTo>
                  <a:lnTo>
                    <a:pt x="2946958" y="982319"/>
                  </a:lnTo>
                  <a:close/>
                </a:path>
                <a:path extrusionOk="0" h="1974214" w="2947034">
                  <a:moveTo>
                    <a:pt x="2946958" y="654888"/>
                  </a:moveTo>
                  <a:lnTo>
                    <a:pt x="0" y="654888"/>
                  </a:lnTo>
                  <a:lnTo>
                    <a:pt x="0" y="664235"/>
                  </a:lnTo>
                  <a:lnTo>
                    <a:pt x="2946958" y="664235"/>
                  </a:lnTo>
                  <a:lnTo>
                    <a:pt x="2946958" y="654888"/>
                  </a:lnTo>
                  <a:close/>
                </a:path>
                <a:path extrusionOk="0" h="1974214" w="2947034">
                  <a:moveTo>
                    <a:pt x="2946958" y="327444"/>
                  </a:moveTo>
                  <a:lnTo>
                    <a:pt x="0" y="327444"/>
                  </a:lnTo>
                  <a:lnTo>
                    <a:pt x="0" y="336804"/>
                  </a:lnTo>
                  <a:lnTo>
                    <a:pt x="2946958" y="336804"/>
                  </a:lnTo>
                  <a:lnTo>
                    <a:pt x="2946958" y="327444"/>
                  </a:lnTo>
                  <a:close/>
                </a:path>
                <a:path extrusionOk="0" h="1974214" w="2947034">
                  <a:moveTo>
                    <a:pt x="2946958" y="0"/>
                  </a:moveTo>
                  <a:lnTo>
                    <a:pt x="0" y="0"/>
                  </a:lnTo>
                  <a:lnTo>
                    <a:pt x="0" y="9359"/>
                  </a:lnTo>
                  <a:lnTo>
                    <a:pt x="2946958" y="9359"/>
                  </a:lnTo>
                  <a:lnTo>
                    <a:pt x="2946958" y="0"/>
                  </a:lnTo>
                  <a:close/>
                </a:path>
              </a:pathLst>
            </a:custGeom>
            <a:solidFill>
              <a:srgbClr val="CDD4D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288" name="Google Shape;288;p22"/>
          <p:cNvSpPr txBox="1"/>
          <p:nvPr/>
        </p:nvSpPr>
        <p:spPr>
          <a:xfrm>
            <a:off x="8195100" y="3473150"/>
            <a:ext cx="3281400" cy="31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5550">
            <a:spAutoFit/>
          </a:bodyPr>
          <a:lstStyle/>
          <a:p>
            <a:pPr indent="0" lvl="0" marL="25082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Экономические параметры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  <a:p>
            <a:pPr indent="0" lvl="0" marL="250825" rtl="0" algn="l">
              <a:lnSpc>
                <a:spcPct val="100000"/>
              </a:lnSpc>
              <a:spcBef>
                <a:spcPts val="505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3C81"/>
                </a:solidFill>
                <a:latin typeface="Poppins"/>
                <a:ea typeface="Poppins"/>
                <a:cs typeface="Poppins"/>
                <a:sym typeface="Poppins"/>
              </a:rPr>
              <a:t>(справочно)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  <a:p>
            <a:pPr indent="0" lvl="0" marL="12700" marR="5080" rtl="0" algn="just">
              <a:lnSpc>
                <a:spcPct val="214900"/>
              </a:lnSpc>
              <a:spcBef>
                <a:spcPts val="234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Пассажиропоток	710/день </a:t>
            </a:r>
            <a:endParaRPr sz="1000">
              <a:solidFill>
                <a:srgbClr val="20252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12700" marR="5080" rtl="0" algn="just">
              <a:lnSpc>
                <a:spcPct val="214900"/>
              </a:lnSpc>
              <a:spcBef>
                <a:spcPts val="234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Средний билет		10 000 руб. </a:t>
            </a:r>
            <a:endParaRPr sz="1000">
              <a:solidFill>
                <a:srgbClr val="20252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12700" marR="5080" rtl="0" algn="just">
              <a:lnSpc>
                <a:spcPct val="214900"/>
              </a:lnSpc>
              <a:spcBef>
                <a:spcPts val="234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Стоимость проверки	150 руб. </a:t>
            </a:r>
            <a:endParaRPr sz="1000">
              <a:solidFill>
                <a:srgbClr val="20252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12700" marR="5080" rtl="0" algn="just">
              <a:lnSpc>
                <a:spcPct val="214900"/>
              </a:lnSpc>
              <a:spcBef>
                <a:spcPts val="234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Доход от duty-free	500 руб./пасс.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12700" marR="5080" rtl="0" algn="just">
              <a:lnSpc>
                <a:spcPct val="2149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Стоимость инцидента	500 млн руб.</a:t>
            </a:r>
            <a:endParaRPr sz="1000">
              <a:solidFill>
                <a:srgbClr val="20252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12700" marR="5080" rtl="0" algn="just">
              <a:lnSpc>
                <a:spcPct val="2149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Базовая вер-ть инцидента 	1%/год </a:t>
            </a:r>
            <a:endParaRPr sz="1000">
              <a:solidFill>
                <a:srgbClr val="20252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12700" marR="5080" rtl="0" algn="just">
              <a:lnSpc>
                <a:spcPct val="2149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Операционных дней		365 дней </a:t>
            </a:r>
            <a:endParaRPr sz="1000">
              <a:solidFill>
                <a:srgbClr val="20252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12700" marR="5080" rtl="0" algn="just">
              <a:lnSpc>
                <a:spcPct val="2149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02529"/>
                </a:solidFill>
                <a:latin typeface="Poppins"/>
                <a:ea typeface="Poppins"/>
                <a:cs typeface="Poppins"/>
                <a:sym typeface="Poppins"/>
              </a:rPr>
              <a:t>Стоимость времени пасс.		1 руб./мин.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89" name="Google Shape;28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5125" y="273484"/>
            <a:ext cx="4178975" cy="30289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